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5"/>
  </p:notesMasterIdLst>
  <p:sldIdLst>
    <p:sldId id="429" r:id="rId2"/>
    <p:sldId id="316" r:id="rId3"/>
    <p:sldId id="317" r:id="rId4"/>
    <p:sldId id="2147046988" r:id="rId5"/>
    <p:sldId id="276" r:id="rId6"/>
    <p:sldId id="277" r:id="rId7"/>
    <p:sldId id="283" r:id="rId8"/>
    <p:sldId id="2147046986" r:id="rId9"/>
    <p:sldId id="2147046995" r:id="rId10"/>
    <p:sldId id="2147046996" r:id="rId11"/>
    <p:sldId id="2147046997" r:id="rId12"/>
    <p:sldId id="2147046989" r:id="rId13"/>
    <p:sldId id="2146849328" r:id="rId14"/>
    <p:sldId id="2147046990" r:id="rId15"/>
    <p:sldId id="418" r:id="rId16"/>
    <p:sldId id="284" r:id="rId17"/>
    <p:sldId id="2147046991" r:id="rId18"/>
    <p:sldId id="2147046992" r:id="rId19"/>
    <p:sldId id="2147046993" r:id="rId20"/>
    <p:sldId id="2147046994" r:id="rId21"/>
    <p:sldId id="2147046998" r:id="rId22"/>
    <p:sldId id="426" r:id="rId23"/>
    <p:sldId id="42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3716"/>
    <p:restoredTop sz="96296"/>
  </p:normalViewPr>
  <p:slideViewPr>
    <p:cSldViewPr snapToGrid="0">
      <p:cViewPr varScale="1">
        <p:scale>
          <a:sx n="98" d="100"/>
          <a:sy n="98" d="100"/>
        </p:scale>
        <p:origin x="208" y="720"/>
      </p:cViewPr>
      <p:guideLst/>
    </p:cSldViewPr>
  </p:slideViewPr>
  <p:outlineViewPr>
    <p:cViewPr>
      <p:scale>
        <a:sx n="33" d="100"/>
        <a:sy n="33" d="100"/>
      </p:scale>
      <p:origin x="0" y="-5952"/>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B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864836F-14BF-DC4E-BB4B-06FD335E42B2}" type="datetimeFigureOut">
              <a:rPr lang="en-BR" smtClean="0"/>
              <a:t>26/05/23</a:t>
            </a:fld>
            <a:endParaRPr lang="en-B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B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B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B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97E05E-5D30-B44A-820C-B5B1C0F0457E}" type="slidenum">
              <a:rPr lang="en-BR" smtClean="0"/>
              <a:t>‹#›</a:t>
            </a:fld>
            <a:endParaRPr lang="en-BR"/>
          </a:p>
        </p:txBody>
      </p:sp>
    </p:spTree>
    <p:extLst>
      <p:ext uri="{BB962C8B-B14F-4D97-AF65-F5344CB8AC3E}">
        <p14:creationId xmlns:p14="http://schemas.microsoft.com/office/powerpoint/2010/main" val="32514889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BR"/>
          </a:p>
        </p:txBody>
      </p:sp>
      <p:sp>
        <p:nvSpPr>
          <p:cNvPr id="4" name="Slide Number Placeholder 3"/>
          <p:cNvSpPr>
            <a:spLocks noGrp="1"/>
          </p:cNvSpPr>
          <p:nvPr>
            <p:ph type="sldNum" sz="quarter" idx="5"/>
          </p:nvPr>
        </p:nvSpPr>
        <p:spPr/>
        <p:txBody>
          <a:bodyPr/>
          <a:lstStyle/>
          <a:p>
            <a:fld id="{A997E05E-5D30-B44A-820C-B5B1C0F0457E}" type="slidenum">
              <a:rPr lang="en-BR" smtClean="0"/>
              <a:t>12</a:t>
            </a:fld>
            <a:endParaRPr lang="en-BR"/>
          </a:p>
        </p:txBody>
      </p:sp>
    </p:spTree>
    <p:extLst>
      <p:ext uri="{BB962C8B-B14F-4D97-AF65-F5344CB8AC3E}">
        <p14:creationId xmlns:p14="http://schemas.microsoft.com/office/powerpoint/2010/main" val="17734478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dirty="0"/>
              <a:t>5/26/23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cSld name="1_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5/26/23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634650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88322"/>
          </a:xfrm>
        </p:spPr>
        <p:txBody>
          <a:bodyPr>
            <a:normAutofit/>
          </a:bodyPr>
          <a:lstStyle>
            <a:lvl1pPr>
              <a:defRPr sz="4000">
                <a:solidFill>
                  <a:srgbClr val="002060"/>
                </a:solidFill>
              </a:defRPr>
            </a:lvl1pPr>
          </a:lstStyle>
          <a:p>
            <a:r>
              <a:rPr lang="en-US" dirty="0"/>
              <a:t>Click to edit Master title style</a:t>
            </a:r>
          </a:p>
        </p:txBody>
      </p:sp>
      <p:sp>
        <p:nvSpPr>
          <p:cNvPr id="3" name="Content Placeholder 2"/>
          <p:cNvSpPr>
            <a:spLocks noGrp="1"/>
          </p:cNvSpPr>
          <p:nvPr>
            <p:ph idx="1"/>
          </p:nvPr>
        </p:nvSpPr>
        <p:spPr>
          <a:xfrm>
            <a:off x="838200" y="1407560"/>
            <a:ext cx="10515600" cy="4769403"/>
          </a:xfrm>
        </p:spPr>
        <p:txBody>
          <a:bodyPr/>
          <a:lstStyle>
            <a:lvl1pPr>
              <a:defRPr>
                <a:solidFill>
                  <a:srgbClr val="002060"/>
                </a:solidFill>
              </a:defRPr>
            </a:lvl1pPr>
            <a:lvl2pPr>
              <a:defRPr>
                <a:solidFill>
                  <a:srgbClr val="002060"/>
                </a:solidFill>
              </a:defRPr>
            </a:lvl2pPr>
            <a:lvl3pPr>
              <a:defRPr>
                <a:solidFill>
                  <a:srgbClr val="002060"/>
                </a:solidFill>
              </a:defRPr>
            </a:lvl3pPr>
            <a:lvl4pPr>
              <a:defRPr>
                <a:solidFill>
                  <a:srgbClr val="002060"/>
                </a:solidFill>
              </a:defRPr>
            </a:lvl4pPr>
            <a:lvl5pPr>
              <a:defRPr>
                <a:solidFill>
                  <a:srgbClr val="002060"/>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5/26/23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dirty="0"/>
              <a:t>5/26/23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dirty="0"/>
              <a:t>5/26/23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5/26/23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Title 1"/>
          <p:cNvSpPr>
            <a:spLocks noGrp="1"/>
          </p:cNvSpPr>
          <p:nvPr>
            <p:ph type="title"/>
          </p:nvPr>
        </p:nvSpPr>
        <p:spPr>
          <a:xfrm>
            <a:off x="838200" y="-1458119"/>
            <a:ext cx="10515600" cy="1325563"/>
          </a:xfrm>
        </p:spPr>
        <p:txBody>
          <a:bodyPr anchor="b"/>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dirty="0"/>
              <a:t>5/26/23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5/26/23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5/26/23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64DE79-268F-4C1A-8933-263129D2AF90}" type="datetimeFigureOut">
              <a:rPr lang="en-US" dirty="0"/>
              <a:t>5/26/23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F63A3B-78C7-47BE-AE5E-E10140E04643}" type="slidenum">
              <a:rPr lang="en-US" dirty="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simplifier.net/ps-ca-r1"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 Id="rId5" Type="http://schemas.openxmlformats.org/officeDocument/2006/relationships/hyperlink" Target="https://international-patient-summary.net/implementations-across-the-globe/" TargetMode="Externa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dhp.health/" TargetMode="Externa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45D9F-6DC2-DA6A-0F00-BFC4A734D414}"/>
              </a:ext>
            </a:extLst>
          </p:cNvPr>
          <p:cNvSpPr>
            <a:spLocks noGrp="1"/>
          </p:cNvSpPr>
          <p:nvPr>
            <p:ph type="ctrTitle"/>
          </p:nvPr>
        </p:nvSpPr>
        <p:spPr>
          <a:xfrm>
            <a:off x="919089" y="1319312"/>
            <a:ext cx="10574215" cy="2387600"/>
          </a:xfrm>
        </p:spPr>
        <p:txBody>
          <a:bodyPr>
            <a:normAutofit fontScale="90000"/>
          </a:bodyPr>
          <a:lstStyle/>
          <a:p>
            <a:br>
              <a:rPr lang="en-BR" sz="6000" dirty="0">
                <a:solidFill>
                  <a:schemeClr val="tx1">
                    <a:lumMod val="75000"/>
                    <a:lumOff val="25000"/>
                  </a:schemeClr>
                </a:solidFill>
              </a:rPr>
            </a:br>
            <a:br>
              <a:rPr lang="en-BR" sz="6000" dirty="0">
                <a:solidFill>
                  <a:schemeClr val="tx1">
                    <a:lumMod val="75000"/>
                    <a:lumOff val="25000"/>
                  </a:schemeClr>
                </a:solidFill>
              </a:rPr>
            </a:br>
            <a:r>
              <a:rPr lang="en-BR" sz="6000" dirty="0">
                <a:solidFill>
                  <a:schemeClr val="tx1">
                    <a:lumMod val="75000"/>
                    <a:lumOff val="25000"/>
                  </a:schemeClr>
                </a:solidFill>
              </a:rPr>
              <a:t>IPS – Brasil</a:t>
            </a:r>
            <a:br>
              <a:rPr lang="en-BR" sz="6000" dirty="0">
                <a:solidFill>
                  <a:schemeClr val="tx1">
                    <a:lumMod val="75000"/>
                    <a:lumOff val="25000"/>
                  </a:schemeClr>
                </a:solidFill>
              </a:rPr>
            </a:br>
            <a:r>
              <a:rPr lang="en-BR" sz="6000" dirty="0">
                <a:solidFill>
                  <a:schemeClr val="tx1">
                    <a:lumMod val="75000"/>
                    <a:lumOff val="25000"/>
                  </a:schemeClr>
                </a:solidFill>
              </a:rPr>
              <a:t>Sumário Internacional do Paciente </a:t>
            </a:r>
            <a:br>
              <a:rPr lang="en-BR" sz="6000" dirty="0">
                <a:solidFill>
                  <a:schemeClr val="tx1">
                    <a:lumMod val="75000"/>
                    <a:lumOff val="25000"/>
                  </a:schemeClr>
                </a:solidFill>
              </a:rPr>
            </a:br>
            <a:r>
              <a:rPr lang="en-BR" sz="6000" dirty="0">
                <a:solidFill>
                  <a:schemeClr val="tx1">
                    <a:lumMod val="75000"/>
                    <a:lumOff val="25000"/>
                  </a:schemeClr>
                </a:solidFill>
              </a:rPr>
              <a:t>(International Patient Summary)</a:t>
            </a:r>
            <a:endParaRPr lang="en-BR" dirty="0">
              <a:solidFill>
                <a:schemeClr val="tx1">
                  <a:lumMod val="75000"/>
                  <a:lumOff val="25000"/>
                </a:schemeClr>
              </a:solidFill>
            </a:endParaRPr>
          </a:p>
        </p:txBody>
      </p:sp>
      <p:sp>
        <p:nvSpPr>
          <p:cNvPr id="3" name="Subtitle 2">
            <a:extLst>
              <a:ext uri="{FF2B5EF4-FFF2-40B4-BE49-F238E27FC236}">
                <a16:creationId xmlns:a16="http://schemas.microsoft.com/office/drawing/2014/main" id="{85096A88-4D94-3347-06AD-DD955DF31334}"/>
              </a:ext>
            </a:extLst>
          </p:cNvPr>
          <p:cNvSpPr>
            <a:spLocks noGrp="1"/>
          </p:cNvSpPr>
          <p:nvPr>
            <p:ph type="subTitle" idx="1"/>
          </p:nvPr>
        </p:nvSpPr>
        <p:spPr>
          <a:xfrm>
            <a:off x="1277814" y="4304713"/>
            <a:ext cx="9856763" cy="2215662"/>
          </a:xfrm>
        </p:spPr>
        <p:txBody>
          <a:bodyPr>
            <a:normAutofit fontScale="92500" lnSpcReduction="10000"/>
          </a:bodyPr>
          <a:lstStyle/>
          <a:p>
            <a:r>
              <a:rPr lang="en-US" sz="3100" dirty="0">
                <a:latin typeface="Calibri" panose="020F0502020204030204" pitchFamily="34" charset="0"/>
              </a:rPr>
              <a:t>Beatriz de </a:t>
            </a:r>
            <a:r>
              <a:rPr lang="en-US" sz="3100" dirty="0" err="1">
                <a:latin typeface="Calibri" panose="020F0502020204030204" pitchFamily="34" charset="0"/>
              </a:rPr>
              <a:t>Faria</a:t>
            </a:r>
            <a:r>
              <a:rPr lang="en-US" sz="3100" dirty="0">
                <a:latin typeface="Calibri" panose="020F0502020204030204" pitchFamily="34" charset="0"/>
              </a:rPr>
              <a:t> </a:t>
            </a:r>
            <a:r>
              <a:rPr lang="en-US" sz="3100" dirty="0" err="1">
                <a:latin typeface="Calibri" panose="020F0502020204030204" pitchFamily="34" charset="0"/>
              </a:rPr>
              <a:t>Leão</a:t>
            </a:r>
            <a:endParaRPr lang="en-US" sz="3100" dirty="0">
              <a:latin typeface="Calibri" panose="020F0502020204030204" pitchFamily="34" charset="0"/>
            </a:endParaRPr>
          </a:p>
          <a:p>
            <a:r>
              <a:rPr lang="en-US" sz="2400" dirty="0" err="1">
                <a:effectLst/>
                <a:latin typeface="Calibri" panose="020F0502020204030204" pitchFamily="34" charset="0"/>
              </a:rPr>
              <a:t>Portfólio</a:t>
            </a:r>
            <a:r>
              <a:rPr lang="en-US" sz="2400" dirty="0">
                <a:effectLst/>
                <a:latin typeface="Calibri" panose="020F0502020204030204" pitchFamily="34" charset="0"/>
              </a:rPr>
              <a:t> Digital, </a:t>
            </a:r>
            <a:r>
              <a:rPr lang="en-US" sz="2400" dirty="0" err="1">
                <a:effectLst/>
                <a:latin typeface="Calibri" panose="020F0502020204030204" pitchFamily="34" charset="0"/>
              </a:rPr>
              <a:t>Diretoria</a:t>
            </a:r>
            <a:r>
              <a:rPr lang="en-US" sz="2400" dirty="0">
                <a:effectLst/>
                <a:latin typeface="Calibri" panose="020F0502020204030204" pitchFamily="34" charset="0"/>
              </a:rPr>
              <a:t> de </a:t>
            </a:r>
            <a:r>
              <a:rPr lang="en-US" sz="2400" dirty="0" err="1">
                <a:effectLst/>
                <a:latin typeface="Calibri" panose="020F0502020204030204" pitchFamily="34" charset="0"/>
              </a:rPr>
              <a:t>Compromisso</a:t>
            </a:r>
            <a:r>
              <a:rPr lang="en-US" sz="2400" dirty="0">
                <a:effectLst/>
                <a:latin typeface="Calibri" panose="020F0502020204030204" pitchFamily="34" charset="0"/>
              </a:rPr>
              <a:t> Social, Hospital </a:t>
            </a:r>
            <a:r>
              <a:rPr lang="en-US" sz="2400" dirty="0" err="1">
                <a:effectLst/>
                <a:latin typeface="Calibri" panose="020F0502020204030204" pitchFamily="34" charset="0"/>
              </a:rPr>
              <a:t>Sírio</a:t>
            </a:r>
            <a:r>
              <a:rPr lang="en-US" sz="2400" dirty="0">
                <a:effectLst/>
                <a:latin typeface="Calibri" panose="020F0502020204030204" pitchFamily="34" charset="0"/>
              </a:rPr>
              <a:t> </a:t>
            </a:r>
            <a:r>
              <a:rPr lang="en-US" sz="2400" dirty="0" err="1">
                <a:effectLst/>
                <a:latin typeface="Calibri" panose="020F0502020204030204" pitchFamily="34" charset="0"/>
              </a:rPr>
              <a:t>Libanês</a:t>
            </a:r>
            <a:br>
              <a:rPr lang="en-US" sz="2400" dirty="0">
                <a:effectLst/>
                <a:latin typeface="Calibri" panose="020F0502020204030204" pitchFamily="34" charset="0"/>
              </a:rPr>
            </a:br>
            <a:br>
              <a:rPr lang="en-US" sz="2400" dirty="0">
                <a:effectLst/>
                <a:latin typeface="Calibri" panose="020F0502020204030204" pitchFamily="34" charset="0"/>
              </a:rPr>
            </a:br>
            <a:r>
              <a:rPr lang="en-US" sz="2400" dirty="0">
                <a:effectLst/>
                <a:latin typeface="Calibri" panose="020F0502020204030204" pitchFamily="34" charset="0"/>
              </a:rPr>
              <a:t>Dados para </a:t>
            </a:r>
            <a:r>
              <a:rPr lang="en-US" sz="2400" dirty="0" err="1">
                <a:effectLst/>
                <a:latin typeface="Calibri" panose="020F0502020204030204" pitchFamily="34" charset="0"/>
              </a:rPr>
              <a:t>Conitnuidade</a:t>
            </a:r>
            <a:r>
              <a:rPr lang="en-US" sz="2400" dirty="0">
                <a:effectLst/>
                <a:latin typeface="Calibri" panose="020F0502020204030204" pitchFamily="34" charset="0"/>
              </a:rPr>
              <a:t> do </a:t>
            </a:r>
            <a:r>
              <a:rPr lang="en-US" sz="2400" dirty="0" err="1">
                <a:effectLst/>
                <a:latin typeface="Calibri" panose="020F0502020204030204" pitchFamily="34" charset="0"/>
              </a:rPr>
              <a:t>Cuidado</a:t>
            </a:r>
            <a:r>
              <a:rPr lang="en-US" sz="2400" dirty="0">
                <a:effectLst/>
                <a:latin typeface="Calibri" panose="020F0502020204030204" pitchFamily="34" charset="0"/>
              </a:rPr>
              <a:t>: </a:t>
            </a:r>
            <a:r>
              <a:rPr lang="en-US" sz="2400" dirty="0" err="1">
                <a:effectLst/>
                <a:latin typeface="Calibri" panose="020F0502020204030204" pitchFamily="34" charset="0"/>
              </a:rPr>
              <a:t>Visualização</a:t>
            </a:r>
            <a:r>
              <a:rPr lang="en-US" sz="2400" dirty="0">
                <a:effectLst/>
                <a:latin typeface="Calibri" panose="020F0502020204030204" pitchFamily="34" charset="0"/>
              </a:rPr>
              <a:t> da </a:t>
            </a:r>
            <a:r>
              <a:rPr lang="en-US" sz="2400" dirty="0" err="1">
                <a:effectLst/>
                <a:latin typeface="Calibri" panose="020F0502020204030204" pitchFamily="34" charset="0"/>
              </a:rPr>
              <a:t>Saúde</a:t>
            </a:r>
            <a:r>
              <a:rPr lang="en-US" sz="2400" dirty="0">
                <a:effectLst/>
                <a:latin typeface="Calibri" panose="020F0502020204030204" pitchFamily="34" charset="0"/>
              </a:rPr>
              <a:t> </a:t>
            </a:r>
            <a:r>
              <a:rPr lang="en-US" sz="2400" dirty="0" err="1">
                <a:effectLst/>
                <a:latin typeface="Calibri" panose="020F0502020204030204" pitchFamily="34" charset="0"/>
              </a:rPr>
              <a:t>Suplementar</a:t>
            </a:r>
            <a:r>
              <a:rPr lang="en-US" sz="2400" dirty="0">
                <a:effectLst/>
                <a:latin typeface="Calibri" panose="020F0502020204030204" pitchFamily="34" charset="0"/>
              </a:rPr>
              <a:t> e </a:t>
            </a:r>
            <a:r>
              <a:rPr lang="en-US" sz="2400" dirty="0" err="1">
                <a:effectLst/>
                <a:latin typeface="Calibri" panose="020F0502020204030204" pitchFamily="34" charset="0"/>
              </a:rPr>
              <a:t>Pública</a:t>
            </a:r>
            <a:endParaRPr lang="en-US" sz="2400" dirty="0">
              <a:effectLst/>
              <a:latin typeface="Calibri" panose="020F0502020204030204" pitchFamily="34" charset="0"/>
            </a:endParaRPr>
          </a:p>
          <a:p>
            <a:r>
              <a:rPr lang="en-US" sz="2400" b="1" dirty="0">
                <a:effectLst/>
                <a:latin typeface="Calibri" panose="020F0502020204030204" pitchFamily="34" charset="0"/>
              </a:rPr>
              <a:t>HOSPITALAR 2023</a:t>
            </a:r>
          </a:p>
          <a:p>
            <a:r>
              <a:rPr lang="en-US" sz="2400" b="1" dirty="0">
                <a:latin typeface="Calibri" panose="020F0502020204030204" pitchFamily="34" charset="0"/>
              </a:rPr>
              <a:t>23 de </a:t>
            </a:r>
            <a:r>
              <a:rPr lang="en-US" sz="2400" b="1" dirty="0" err="1">
                <a:latin typeface="Calibri" panose="020F0502020204030204" pitchFamily="34" charset="0"/>
              </a:rPr>
              <a:t>maio</a:t>
            </a:r>
            <a:r>
              <a:rPr lang="en-US" sz="2400" b="1" dirty="0">
                <a:latin typeface="Calibri" panose="020F0502020204030204" pitchFamily="34" charset="0"/>
              </a:rPr>
              <a:t> de 2023</a:t>
            </a:r>
            <a:r>
              <a:rPr lang="en-US" sz="2400" b="1" dirty="0">
                <a:effectLst/>
                <a:latin typeface="Calibri" panose="020F0502020204030204" pitchFamily="34" charset="0"/>
              </a:rPr>
              <a:t> </a:t>
            </a:r>
            <a:endParaRPr lang="en-US" sz="2400" dirty="0">
              <a:effectLst/>
              <a:latin typeface="Calibri" panose="020F0502020204030204" pitchFamily="34" charset="0"/>
            </a:endParaRPr>
          </a:p>
          <a:p>
            <a:endParaRPr lang="en-BR" dirty="0"/>
          </a:p>
        </p:txBody>
      </p:sp>
    </p:spTree>
    <p:extLst>
      <p:ext uri="{BB962C8B-B14F-4D97-AF65-F5344CB8AC3E}">
        <p14:creationId xmlns:p14="http://schemas.microsoft.com/office/powerpoint/2010/main" val="34114177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CC42325-B2D3-1128-7921-DF2750D47A3B}"/>
              </a:ext>
            </a:extLst>
          </p:cNvPr>
          <p:cNvPicPr>
            <a:picLocks noChangeAspect="1"/>
          </p:cNvPicPr>
          <p:nvPr/>
        </p:nvPicPr>
        <p:blipFill>
          <a:blip r:embed="rId2"/>
          <a:stretch>
            <a:fillRect/>
          </a:stretch>
        </p:blipFill>
        <p:spPr>
          <a:xfrm>
            <a:off x="2303813" y="1448681"/>
            <a:ext cx="7772400" cy="5053566"/>
          </a:xfrm>
          <a:prstGeom prst="rect">
            <a:avLst/>
          </a:prstGeom>
        </p:spPr>
      </p:pic>
      <p:sp>
        <p:nvSpPr>
          <p:cNvPr id="3" name="Title 2">
            <a:extLst>
              <a:ext uri="{FF2B5EF4-FFF2-40B4-BE49-F238E27FC236}">
                <a16:creationId xmlns:a16="http://schemas.microsoft.com/office/drawing/2014/main" id="{11CFE617-1FE9-909F-24E2-4428725062C1}"/>
              </a:ext>
            </a:extLst>
          </p:cNvPr>
          <p:cNvSpPr>
            <a:spLocks noGrp="1"/>
          </p:cNvSpPr>
          <p:nvPr>
            <p:ph type="title"/>
          </p:nvPr>
        </p:nvSpPr>
        <p:spPr/>
        <p:txBody>
          <a:bodyPr/>
          <a:lstStyle/>
          <a:p>
            <a:r>
              <a:rPr lang="en-BR" dirty="0"/>
              <a:t>Países membros da GDHP</a:t>
            </a:r>
          </a:p>
        </p:txBody>
      </p:sp>
      <p:sp>
        <p:nvSpPr>
          <p:cNvPr id="4" name="Content Placeholder 3">
            <a:extLst>
              <a:ext uri="{FF2B5EF4-FFF2-40B4-BE49-F238E27FC236}">
                <a16:creationId xmlns:a16="http://schemas.microsoft.com/office/drawing/2014/main" id="{53E52FE0-89DF-ABEB-0BA8-B6494C0A410A}"/>
              </a:ext>
            </a:extLst>
          </p:cNvPr>
          <p:cNvSpPr>
            <a:spLocks noGrp="1"/>
          </p:cNvSpPr>
          <p:nvPr>
            <p:ph idx="1"/>
          </p:nvPr>
        </p:nvSpPr>
        <p:spPr/>
        <p:txBody>
          <a:bodyPr/>
          <a:lstStyle/>
          <a:p>
            <a:endParaRPr lang="en-BR"/>
          </a:p>
        </p:txBody>
      </p:sp>
    </p:spTree>
    <p:extLst>
      <p:ext uri="{BB962C8B-B14F-4D97-AF65-F5344CB8AC3E}">
        <p14:creationId xmlns:p14="http://schemas.microsoft.com/office/powerpoint/2010/main" val="34314735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DFABF-0E39-0C38-9B01-24D4B8C9D3DE}"/>
              </a:ext>
            </a:extLst>
          </p:cNvPr>
          <p:cNvSpPr>
            <a:spLocks noGrp="1"/>
          </p:cNvSpPr>
          <p:nvPr>
            <p:ph type="title"/>
          </p:nvPr>
        </p:nvSpPr>
        <p:spPr/>
        <p:txBody>
          <a:bodyPr/>
          <a:lstStyle/>
          <a:p>
            <a:endParaRPr lang="en-BR" dirty="0"/>
          </a:p>
        </p:txBody>
      </p:sp>
      <p:sp>
        <p:nvSpPr>
          <p:cNvPr id="3" name="Content Placeholder 2">
            <a:extLst>
              <a:ext uri="{FF2B5EF4-FFF2-40B4-BE49-F238E27FC236}">
                <a16:creationId xmlns:a16="http://schemas.microsoft.com/office/drawing/2014/main" id="{8165FBD4-9259-1E9E-64D9-32D2F8D1BF20}"/>
              </a:ext>
            </a:extLst>
          </p:cNvPr>
          <p:cNvSpPr>
            <a:spLocks noGrp="1"/>
          </p:cNvSpPr>
          <p:nvPr>
            <p:ph idx="1"/>
          </p:nvPr>
        </p:nvSpPr>
        <p:spPr/>
        <p:txBody>
          <a:bodyPr/>
          <a:lstStyle/>
          <a:p>
            <a:endParaRPr lang="en-BR"/>
          </a:p>
        </p:txBody>
      </p:sp>
      <p:pic>
        <p:nvPicPr>
          <p:cNvPr id="4" name="Picture 3">
            <a:extLst>
              <a:ext uri="{FF2B5EF4-FFF2-40B4-BE49-F238E27FC236}">
                <a16:creationId xmlns:a16="http://schemas.microsoft.com/office/drawing/2014/main" id="{77910655-B32B-CC63-1B67-469B8C74D900}"/>
              </a:ext>
            </a:extLst>
          </p:cNvPr>
          <p:cNvPicPr>
            <a:picLocks noChangeAspect="1"/>
          </p:cNvPicPr>
          <p:nvPr/>
        </p:nvPicPr>
        <p:blipFill>
          <a:blip r:embed="rId2"/>
          <a:stretch>
            <a:fillRect/>
          </a:stretch>
        </p:blipFill>
        <p:spPr>
          <a:xfrm>
            <a:off x="807553" y="365126"/>
            <a:ext cx="10546247" cy="5573219"/>
          </a:xfrm>
          <a:prstGeom prst="rect">
            <a:avLst/>
          </a:prstGeom>
        </p:spPr>
      </p:pic>
      <p:sp>
        <p:nvSpPr>
          <p:cNvPr id="5" name="TextBox 4">
            <a:extLst>
              <a:ext uri="{FF2B5EF4-FFF2-40B4-BE49-F238E27FC236}">
                <a16:creationId xmlns:a16="http://schemas.microsoft.com/office/drawing/2014/main" id="{5CB23780-9957-B514-508C-232E188EDF0B}"/>
              </a:ext>
            </a:extLst>
          </p:cNvPr>
          <p:cNvSpPr txBox="1"/>
          <p:nvPr/>
        </p:nvSpPr>
        <p:spPr>
          <a:xfrm>
            <a:off x="3514725" y="6331075"/>
            <a:ext cx="2969083" cy="369332"/>
          </a:xfrm>
          <a:prstGeom prst="rect">
            <a:avLst/>
          </a:prstGeom>
          <a:noFill/>
        </p:spPr>
        <p:txBody>
          <a:bodyPr wrap="none" rtlCol="0">
            <a:spAutoFit/>
          </a:bodyPr>
          <a:lstStyle/>
          <a:p>
            <a:r>
              <a:rPr lang="en-US" dirty="0">
                <a:hlinkClick r:id="rId3"/>
              </a:rPr>
              <a:t>https://</a:t>
            </a:r>
            <a:r>
              <a:rPr lang="en-US" dirty="0" err="1">
                <a:hlinkClick r:id="rId3"/>
              </a:rPr>
              <a:t>simplifier.net</a:t>
            </a:r>
            <a:r>
              <a:rPr lang="en-US" dirty="0">
                <a:hlinkClick r:id="rId3"/>
              </a:rPr>
              <a:t>/ps-ca-r1</a:t>
            </a:r>
            <a:endParaRPr lang="en-BR" dirty="0"/>
          </a:p>
        </p:txBody>
      </p:sp>
    </p:spTree>
    <p:extLst>
      <p:ext uri="{BB962C8B-B14F-4D97-AF65-F5344CB8AC3E}">
        <p14:creationId xmlns:p14="http://schemas.microsoft.com/office/powerpoint/2010/main" val="18781145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A4003-2E18-C462-39A8-CE7B96823F2C}"/>
              </a:ext>
            </a:extLst>
          </p:cNvPr>
          <p:cNvSpPr>
            <a:spLocks noGrp="1"/>
          </p:cNvSpPr>
          <p:nvPr>
            <p:ph type="title"/>
          </p:nvPr>
        </p:nvSpPr>
        <p:spPr>
          <a:xfrm>
            <a:off x="346364" y="155977"/>
            <a:ext cx="10515600" cy="888322"/>
          </a:xfrm>
        </p:spPr>
        <p:txBody>
          <a:bodyPr/>
          <a:lstStyle/>
          <a:p>
            <a:endParaRPr lang="en-BR" dirty="0"/>
          </a:p>
        </p:txBody>
      </p:sp>
      <p:sp>
        <p:nvSpPr>
          <p:cNvPr id="3" name="Content Placeholder 2">
            <a:extLst>
              <a:ext uri="{FF2B5EF4-FFF2-40B4-BE49-F238E27FC236}">
                <a16:creationId xmlns:a16="http://schemas.microsoft.com/office/drawing/2014/main" id="{5E40B9A0-4DA5-88D1-DACA-DC3462BDC5FA}"/>
              </a:ext>
            </a:extLst>
          </p:cNvPr>
          <p:cNvSpPr>
            <a:spLocks noGrp="1"/>
          </p:cNvSpPr>
          <p:nvPr>
            <p:ph idx="1"/>
          </p:nvPr>
        </p:nvSpPr>
        <p:spPr/>
        <p:txBody>
          <a:bodyPr/>
          <a:lstStyle/>
          <a:p>
            <a:endParaRPr lang="en-BR" dirty="0"/>
          </a:p>
        </p:txBody>
      </p:sp>
      <p:grpSp>
        <p:nvGrpSpPr>
          <p:cNvPr id="7" name="Group 6">
            <a:extLst>
              <a:ext uri="{FF2B5EF4-FFF2-40B4-BE49-F238E27FC236}">
                <a16:creationId xmlns:a16="http://schemas.microsoft.com/office/drawing/2014/main" id="{9AF59AD2-4753-E4DC-18B5-BBCB742C2E96}"/>
              </a:ext>
            </a:extLst>
          </p:cNvPr>
          <p:cNvGrpSpPr/>
          <p:nvPr/>
        </p:nvGrpSpPr>
        <p:grpSpPr>
          <a:xfrm>
            <a:off x="838200" y="155977"/>
            <a:ext cx="7772400" cy="6137429"/>
            <a:chOff x="1236023" y="681037"/>
            <a:chExt cx="7772400" cy="6137429"/>
          </a:xfrm>
        </p:grpSpPr>
        <p:pic>
          <p:nvPicPr>
            <p:cNvPr id="4" name="Picture 3">
              <a:extLst>
                <a:ext uri="{FF2B5EF4-FFF2-40B4-BE49-F238E27FC236}">
                  <a16:creationId xmlns:a16="http://schemas.microsoft.com/office/drawing/2014/main" id="{BAD91302-D43C-509D-DC2F-344DA5DFCBAE}"/>
                </a:ext>
              </a:extLst>
            </p:cNvPr>
            <p:cNvPicPr>
              <a:picLocks noChangeAspect="1"/>
            </p:cNvPicPr>
            <p:nvPr/>
          </p:nvPicPr>
          <p:blipFill>
            <a:blip r:embed="rId3"/>
            <a:stretch>
              <a:fillRect/>
            </a:stretch>
          </p:blipFill>
          <p:spPr>
            <a:xfrm>
              <a:off x="1236023" y="681037"/>
              <a:ext cx="7772400" cy="6137429"/>
            </a:xfrm>
            <a:prstGeom prst="rect">
              <a:avLst/>
            </a:prstGeom>
          </p:spPr>
        </p:pic>
        <p:sp>
          <p:nvSpPr>
            <p:cNvPr id="6" name="Rectangle 5">
              <a:extLst>
                <a:ext uri="{FF2B5EF4-FFF2-40B4-BE49-F238E27FC236}">
                  <a16:creationId xmlns:a16="http://schemas.microsoft.com/office/drawing/2014/main" id="{6CC898E1-FCF3-4BA5-FBDD-E6CD28F8EDE1}"/>
                </a:ext>
              </a:extLst>
            </p:cNvPr>
            <p:cNvSpPr/>
            <p:nvPr/>
          </p:nvSpPr>
          <p:spPr>
            <a:xfrm>
              <a:off x="1330036" y="832281"/>
              <a:ext cx="7678387" cy="43907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grpSp>
    </p:spTree>
    <p:extLst>
      <p:ext uri="{BB962C8B-B14F-4D97-AF65-F5344CB8AC3E}">
        <p14:creationId xmlns:p14="http://schemas.microsoft.com/office/powerpoint/2010/main" val="7258201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9CA42A2B-340A-6ED7-1FB4-C8EAB5FA07CC}"/>
              </a:ext>
            </a:extLst>
          </p:cNvPr>
          <p:cNvSpPr/>
          <p:nvPr/>
        </p:nvSpPr>
        <p:spPr>
          <a:xfrm>
            <a:off x="6226199" y="2918963"/>
            <a:ext cx="3549420" cy="18535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a:p>
        </p:txBody>
      </p:sp>
      <p:sp>
        <p:nvSpPr>
          <p:cNvPr id="23" name="Rectangle 22">
            <a:extLst>
              <a:ext uri="{FF2B5EF4-FFF2-40B4-BE49-F238E27FC236}">
                <a16:creationId xmlns:a16="http://schemas.microsoft.com/office/drawing/2014/main" id="{C0C8EB3C-5FAD-32C1-5E69-14B3FE8D8328}"/>
              </a:ext>
            </a:extLst>
          </p:cNvPr>
          <p:cNvSpPr/>
          <p:nvPr/>
        </p:nvSpPr>
        <p:spPr>
          <a:xfrm>
            <a:off x="352417" y="4752556"/>
            <a:ext cx="3549420" cy="18535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a:p>
        </p:txBody>
      </p:sp>
      <p:sp>
        <p:nvSpPr>
          <p:cNvPr id="4" name="Rectangle 3">
            <a:extLst>
              <a:ext uri="{FF2B5EF4-FFF2-40B4-BE49-F238E27FC236}">
                <a16:creationId xmlns:a16="http://schemas.microsoft.com/office/drawing/2014/main" id="{80C215E8-CA27-F03C-3074-0C03E30DE25D}"/>
              </a:ext>
            </a:extLst>
          </p:cNvPr>
          <p:cNvSpPr/>
          <p:nvPr/>
        </p:nvSpPr>
        <p:spPr>
          <a:xfrm>
            <a:off x="335361" y="2866768"/>
            <a:ext cx="3549420" cy="185351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BR"/>
          </a:p>
        </p:txBody>
      </p:sp>
      <p:pic>
        <p:nvPicPr>
          <p:cNvPr id="17" name="Picture 16">
            <a:extLst>
              <a:ext uri="{FF2B5EF4-FFF2-40B4-BE49-F238E27FC236}">
                <a16:creationId xmlns:a16="http://schemas.microsoft.com/office/drawing/2014/main" id="{B0F4A1B7-A024-4A93-BDE3-AE56B88A7C18}"/>
              </a:ext>
            </a:extLst>
          </p:cNvPr>
          <p:cNvPicPr>
            <a:picLocks/>
          </p:cNvPicPr>
          <p:nvPr/>
        </p:nvPicPr>
        <p:blipFill>
          <a:blip r:embed="rId2"/>
          <a:stretch>
            <a:fillRect/>
          </a:stretch>
        </p:blipFill>
        <p:spPr>
          <a:xfrm>
            <a:off x="507127" y="1086844"/>
            <a:ext cx="3240000" cy="1620000"/>
          </a:xfrm>
          <a:prstGeom prst="rect">
            <a:avLst/>
          </a:prstGeom>
        </p:spPr>
      </p:pic>
      <p:pic>
        <p:nvPicPr>
          <p:cNvPr id="18" name="Picture 17">
            <a:extLst>
              <a:ext uri="{FF2B5EF4-FFF2-40B4-BE49-F238E27FC236}">
                <a16:creationId xmlns:a16="http://schemas.microsoft.com/office/drawing/2014/main" id="{3B78A0F0-3783-41F0-9793-A221DB70723D}"/>
              </a:ext>
            </a:extLst>
          </p:cNvPr>
          <p:cNvPicPr>
            <a:picLocks/>
          </p:cNvPicPr>
          <p:nvPr/>
        </p:nvPicPr>
        <p:blipFill>
          <a:blip r:embed="rId3"/>
          <a:stretch>
            <a:fillRect/>
          </a:stretch>
        </p:blipFill>
        <p:spPr>
          <a:xfrm>
            <a:off x="507127" y="4869313"/>
            <a:ext cx="3240000" cy="1620000"/>
          </a:xfrm>
          <a:prstGeom prst="rect">
            <a:avLst/>
          </a:prstGeom>
        </p:spPr>
      </p:pic>
      <p:pic>
        <p:nvPicPr>
          <p:cNvPr id="19" name="Picture 18">
            <a:extLst>
              <a:ext uri="{FF2B5EF4-FFF2-40B4-BE49-F238E27FC236}">
                <a16:creationId xmlns:a16="http://schemas.microsoft.com/office/drawing/2014/main" id="{898F3879-65BE-4B40-A844-9315CF7D8784}"/>
              </a:ext>
            </a:extLst>
          </p:cNvPr>
          <p:cNvPicPr>
            <a:picLocks/>
          </p:cNvPicPr>
          <p:nvPr/>
        </p:nvPicPr>
        <p:blipFill>
          <a:blip r:embed="rId4"/>
          <a:stretch>
            <a:fillRect/>
          </a:stretch>
        </p:blipFill>
        <p:spPr>
          <a:xfrm>
            <a:off x="6372199" y="2978078"/>
            <a:ext cx="3240000" cy="1620000"/>
          </a:xfrm>
          <a:prstGeom prst="rect">
            <a:avLst/>
          </a:prstGeom>
        </p:spPr>
      </p:pic>
      <p:pic>
        <p:nvPicPr>
          <p:cNvPr id="20" name="Picture 19">
            <a:extLst>
              <a:ext uri="{FF2B5EF4-FFF2-40B4-BE49-F238E27FC236}">
                <a16:creationId xmlns:a16="http://schemas.microsoft.com/office/drawing/2014/main" id="{A56BE6CC-A5E4-418E-A067-67D22C236E44}"/>
              </a:ext>
            </a:extLst>
          </p:cNvPr>
          <p:cNvPicPr>
            <a:picLocks/>
          </p:cNvPicPr>
          <p:nvPr/>
        </p:nvPicPr>
        <p:blipFill>
          <a:blip r:embed="rId5"/>
          <a:stretch>
            <a:fillRect/>
          </a:stretch>
        </p:blipFill>
        <p:spPr>
          <a:xfrm>
            <a:off x="6372199" y="4869313"/>
            <a:ext cx="3240000" cy="1620000"/>
          </a:xfrm>
          <a:prstGeom prst="rect">
            <a:avLst/>
          </a:prstGeom>
        </p:spPr>
      </p:pic>
      <p:pic>
        <p:nvPicPr>
          <p:cNvPr id="21" name="Picture 20">
            <a:extLst>
              <a:ext uri="{FF2B5EF4-FFF2-40B4-BE49-F238E27FC236}">
                <a16:creationId xmlns:a16="http://schemas.microsoft.com/office/drawing/2014/main" id="{573165D6-8DC3-4C6D-B694-D62130EAF5B3}"/>
              </a:ext>
            </a:extLst>
          </p:cNvPr>
          <p:cNvPicPr>
            <a:picLocks/>
          </p:cNvPicPr>
          <p:nvPr/>
        </p:nvPicPr>
        <p:blipFill rotWithShape="1">
          <a:blip r:embed="rId6"/>
          <a:srcRect r="4737"/>
          <a:stretch/>
        </p:blipFill>
        <p:spPr>
          <a:xfrm>
            <a:off x="6372199" y="1086843"/>
            <a:ext cx="3240000" cy="1620000"/>
          </a:xfrm>
          <a:prstGeom prst="rect">
            <a:avLst/>
          </a:prstGeom>
        </p:spPr>
      </p:pic>
      <p:pic>
        <p:nvPicPr>
          <p:cNvPr id="22" name="Picture 21">
            <a:extLst>
              <a:ext uri="{FF2B5EF4-FFF2-40B4-BE49-F238E27FC236}">
                <a16:creationId xmlns:a16="http://schemas.microsoft.com/office/drawing/2014/main" id="{B6CC32FC-5D53-445E-9948-13988A2EF803}"/>
              </a:ext>
            </a:extLst>
          </p:cNvPr>
          <p:cNvPicPr>
            <a:picLocks/>
          </p:cNvPicPr>
          <p:nvPr/>
        </p:nvPicPr>
        <p:blipFill>
          <a:blip r:embed="rId7"/>
          <a:stretch>
            <a:fillRect/>
          </a:stretch>
        </p:blipFill>
        <p:spPr>
          <a:xfrm>
            <a:off x="507127" y="2978078"/>
            <a:ext cx="3240000" cy="1620000"/>
          </a:xfrm>
          <a:prstGeom prst="rect">
            <a:avLst/>
          </a:prstGeom>
        </p:spPr>
      </p:pic>
      <p:sp>
        <p:nvSpPr>
          <p:cNvPr id="2" name="TextBox 1">
            <a:extLst>
              <a:ext uri="{FF2B5EF4-FFF2-40B4-BE49-F238E27FC236}">
                <a16:creationId xmlns:a16="http://schemas.microsoft.com/office/drawing/2014/main" id="{95B7361A-9AD9-42CC-A266-6510CC83F06A}"/>
              </a:ext>
            </a:extLst>
          </p:cNvPr>
          <p:cNvSpPr txBox="1"/>
          <p:nvPr/>
        </p:nvSpPr>
        <p:spPr>
          <a:xfrm>
            <a:off x="3884781" y="1100698"/>
            <a:ext cx="2341418"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2 </a:t>
            </a:r>
            <a:r>
              <a:rPr kumimoji="0" lang="en-US" sz="2000" b="0" i="0" u="none" strike="noStrike" kern="1200" cap="none" spc="0" normalizeH="0" baseline="0" noProof="0" dirty="0" err="1">
                <a:ln>
                  <a:noFill/>
                </a:ln>
                <a:solidFill>
                  <a:srgbClr val="000000"/>
                </a:solidFill>
                <a:effectLst/>
                <a:uLnTx/>
                <a:uFillTx/>
                <a:latin typeface="Graphik" panose="020B0503030202060203" pitchFamily="34" charset="0"/>
                <a:ea typeface="+mn-ea"/>
                <a:cs typeface="+mn-cs"/>
              </a:rPr>
              <a:t>Informatização</a:t>
            </a:r>
            <a:r>
              <a:rPr kumimoji="0" lang="en-US"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 de todos os </a:t>
            </a:r>
            <a:r>
              <a:rPr kumimoji="0" lang="en-US" sz="2000" b="0" i="0" u="none" strike="noStrike" kern="1200" cap="none" spc="0" normalizeH="0" baseline="0" noProof="0" dirty="0" err="1">
                <a:ln>
                  <a:noFill/>
                </a:ln>
                <a:solidFill>
                  <a:srgbClr val="000000"/>
                </a:solidFill>
                <a:effectLst/>
                <a:uLnTx/>
                <a:uFillTx/>
                <a:latin typeface="Graphik" panose="020B0503030202060203" pitchFamily="34" charset="0"/>
                <a:ea typeface="+mn-ea"/>
                <a:cs typeface="+mn-cs"/>
              </a:rPr>
              <a:t>níveis</a:t>
            </a:r>
            <a:r>
              <a:rPr kumimoji="0" lang="en-US"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 de </a:t>
            </a:r>
            <a:r>
              <a:rPr kumimoji="0" lang="en-US" sz="2000" b="0" i="0" u="none" strike="noStrike" kern="1200" cap="none" spc="0" normalizeH="0" baseline="0" noProof="0" dirty="0" err="1">
                <a:ln>
                  <a:noFill/>
                </a:ln>
                <a:solidFill>
                  <a:srgbClr val="000000"/>
                </a:solidFill>
                <a:effectLst/>
                <a:uLnTx/>
                <a:uFillTx/>
                <a:latin typeface="Graphik" panose="020B0503030202060203" pitchFamily="34" charset="0"/>
                <a:ea typeface="+mn-ea"/>
                <a:cs typeface="+mn-cs"/>
              </a:rPr>
              <a:t>atenção</a:t>
            </a:r>
            <a:endPar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endParaRPr>
          </a:p>
        </p:txBody>
      </p:sp>
      <p:sp>
        <p:nvSpPr>
          <p:cNvPr id="12" name="TextBox 11">
            <a:extLst>
              <a:ext uri="{FF2B5EF4-FFF2-40B4-BE49-F238E27FC236}">
                <a16:creationId xmlns:a16="http://schemas.microsoft.com/office/drawing/2014/main" id="{BFC206CC-468D-4DDD-A93F-F17C926B0898}"/>
              </a:ext>
            </a:extLst>
          </p:cNvPr>
          <p:cNvSpPr txBox="1"/>
          <p:nvPr/>
        </p:nvSpPr>
        <p:spPr>
          <a:xfrm>
            <a:off x="3884781" y="2978078"/>
            <a:ext cx="2341418"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3</a:t>
            </a:r>
            <a:endPar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Suporte à melhoria da atenção</a:t>
            </a:r>
          </a:p>
        </p:txBody>
      </p:sp>
      <p:sp>
        <p:nvSpPr>
          <p:cNvPr id="13" name="TextBox 12">
            <a:extLst>
              <a:ext uri="{FF2B5EF4-FFF2-40B4-BE49-F238E27FC236}">
                <a16:creationId xmlns:a16="http://schemas.microsoft.com/office/drawing/2014/main" id="{DA71C397-1621-4AE8-8FE6-E196CE35135B}"/>
              </a:ext>
            </a:extLst>
          </p:cNvPr>
          <p:cNvSpPr txBox="1"/>
          <p:nvPr/>
        </p:nvSpPr>
        <p:spPr>
          <a:xfrm>
            <a:off x="3884781" y="4869313"/>
            <a:ext cx="2341418"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4</a:t>
            </a:r>
            <a:b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b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O usuário </a:t>
            </a:r>
            <a:b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b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como protagonista</a:t>
            </a:r>
          </a:p>
        </p:txBody>
      </p:sp>
      <p:sp>
        <p:nvSpPr>
          <p:cNvPr id="14" name="TextBox 13">
            <a:extLst>
              <a:ext uri="{FF2B5EF4-FFF2-40B4-BE49-F238E27FC236}">
                <a16:creationId xmlns:a16="http://schemas.microsoft.com/office/drawing/2014/main" id="{12C27F79-9917-4EF3-ADBC-24AEF5E49FA5}"/>
              </a:ext>
            </a:extLst>
          </p:cNvPr>
          <p:cNvSpPr txBox="1"/>
          <p:nvPr/>
        </p:nvSpPr>
        <p:spPr>
          <a:xfrm>
            <a:off x="9758199" y="1086843"/>
            <a:ext cx="2341418"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5 </a:t>
            </a: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Formação de Recursos Humanos</a:t>
            </a:r>
          </a:p>
        </p:txBody>
      </p:sp>
      <p:sp>
        <p:nvSpPr>
          <p:cNvPr id="15" name="TextBox 14">
            <a:extLst>
              <a:ext uri="{FF2B5EF4-FFF2-40B4-BE49-F238E27FC236}">
                <a16:creationId xmlns:a16="http://schemas.microsoft.com/office/drawing/2014/main" id="{651C4D23-4E99-4B5E-A27F-A4A44AB6CF12}"/>
              </a:ext>
            </a:extLst>
          </p:cNvPr>
          <p:cNvSpPr txBox="1"/>
          <p:nvPr/>
        </p:nvSpPr>
        <p:spPr>
          <a:xfrm>
            <a:off x="9758199" y="2978078"/>
            <a:ext cx="2341418"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6 </a:t>
            </a: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Ambiente de </a:t>
            </a:r>
            <a:r>
              <a:rPr kumimoji="0" lang="pt-BR" sz="2000" b="0" i="0" u="none" strike="noStrike" kern="1200" cap="none" spc="0" normalizeH="0" baseline="0" noProof="0" dirty="0" err="1">
                <a:ln>
                  <a:noFill/>
                </a:ln>
                <a:solidFill>
                  <a:srgbClr val="000000"/>
                </a:solidFill>
                <a:effectLst/>
                <a:uLnTx/>
                <a:uFillTx/>
                <a:latin typeface="Graphik" panose="020B0503030202060203" pitchFamily="34" charset="0"/>
                <a:ea typeface="+mn-ea"/>
                <a:cs typeface="+mn-cs"/>
              </a:rPr>
              <a:t>Inter-conectividade</a:t>
            </a:r>
            <a:endPar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endParaRPr>
          </a:p>
        </p:txBody>
      </p:sp>
      <p:sp>
        <p:nvSpPr>
          <p:cNvPr id="16" name="TextBox 15">
            <a:extLst>
              <a:ext uri="{FF2B5EF4-FFF2-40B4-BE49-F238E27FC236}">
                <a16:creationId xmlns:a16="http://schemas.microsoft.com/office/drawing/2014/main" id="{4CE614A2-6D34-4527-8ABE-E86F20964D84}"/>
              </a:ext>
            </a:extLst>
          </p:cNvPr>
          <p:cNvSpPr txBox="1"/>
          <p:nvPr/>
        </p:nvSpPr>
        <p:spPr>
          <a:xfrm>
            <a:off x="9733792" y="4869313"/>
            <a:ext cx="2341418" cy="101566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2000" b="1"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Prioridade 7 </a:t>
            </a: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Ecossistema </a:t>
            </a:r>
            <a:b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br>
            <a:r>
              <a:rPr kumimoji="0" lang="pt-BR" sz="2000" b="0" i="0" u="none" strike="noStrike" kern="1200" cap="none" spc="0" normalizeH="0" baseline="0" noProof="0" dirty="0">
                <a:ln>
                  <a:noFill/>
                </a:ln>
                <a:solidFill>
                  <a:srgbClr val="000000"/>
                </a:solidFill>
                <a:effectLst/>
                <a:uLnTx/>
                <a:uFillTx/>
                <a:latin typeface="Graphik" panose="020B0503030202060203" pitchFamily="34" charset="0"/>
                <a:ea typeface="+mn-ea"/>
                <a:cs typeface="+mn-cs"/>
              </a:rPr>
              <a:t>de Inovação</a:t>
            </a:r>
          </a:p>
        </p:txBody>
      </p:sp>
      <p:sp>
        <p:nvSpPr>
          <p:cNvPr id="24" name="Rectangle 23">
            <a:extLst>
              <a:ext uri="{FF2B5EF4-FFF2-40B4-BE49-F238E27FC236}">
                <a16:creationId xmlns:a16="http://schemas.microsoft.com/office/drawing/2014/main" id="{7079BD62-7E29-46F2-95DC-600E218B4DF4}"/>
              </a:ext>
            </a:extLst>
          </p:cNvPr>
          <p:cNvSpPr>
            <a:spLocks/>
          </p:cNvSpPr>
          <p:nvPr/>
        </p:nvSpPr>
        <p:spPr>
          <a:xfrm>
            <a:off x="335361" y="188147"/>
            <a:ext cx="11520000" cy="591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60944" rIns="0" bIns="0" rtlCol="0" anchor="t" anchorCtr="0">
            <a:no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pt-BR" sz="3200" b="1" i="0" u="none" strike="noStrike" kern="1200" cap="none" spc="-150" normalizeH="0" baseline="0" noProof="0" dirty="0">
                <a:ln>
                  <a:noFill/>
                </a:ln>
                <a:solidFill>
                  <a:srgbClr val="000000"/>
                </a:solidFill>
                <a:effectLst/>
                <a:uLnTx/>
                <a:uFillTx/>
                <a:ea typeface="+mn-ea"/>
                <a:cs typeface="+mn-cs"/>
              </a:rPr>
              <a:t>Alinhamento com as prioridades da  ESD28 </a:t>
            </a:r>
          </a:p>
        </p:txBody>
      </p:sp>
      <p:pic>
        <p:nvPicPr>
          <p:cNvPr id="5" name="Picture 4">
            <a:extLst>
              <a:ext uri="{FF2B5EF4-FFF2-40B4-BE49-F238E27FC236}">
                <a16:creationId xmlns:a16="http://schemas.microsoft.com/office/drawing/2014/main" id="{3A1A430A-1416-473A-9100-17A55757B124}"/>
              </a:ext>
            </a:extLst>
          </p:cNvPr>
          <p:cNvPicPr>
            <a:picLocks noChangeAspect="1"/>
          </p:cNvPicPr>
          <p:nvPr/>
        </p:nvPicPr>
        <p:blipFill>
          <a:blip r:embed="rId8"/>
          <a:stretch>
            <a:fillRect/>
          </a:stretch>
        </p:blipFill>
        <p:spPr>
          <a:xfrm>
            <a:off x="5437808" y="2745200"/>
            <a:ext cx="624971" cy="624971"/>
          </a:xfrm>
          <a:prstGeom prst="rect">
            <a:avLst/>
          </a:prstGeom>
        </p:spPr>
      </p:pic>
      <p:pic>
        <p:nvPicPr>
          <p:cNvPr id="7" name="Picture 6">
            <a:extLst>
              <a:ext uri="{FF2B5EF4-FFF2-40B4-BE49-F238E27FC236}">
                <a16:creationId xmlns:a16="http://schemas.microsoft.com/office/drawing/2014/main" id="{DAF3C26F-2B93-DE53-55FC-C0451C56C429}"/>
              </a:ext>
            </a:extLst>
          </p:cNvPr>
          <p:cNvPicPr>
            <a:picLocks noChangeAspect="1"/>
          </p:cNvPicPr>
          <p:nvPr/>
        </p:nvPicPr>
        <p:blipFill>
          <a:blip r:embed="rId8"/>
          <a:stretch>
            <a:fillRect/>
          </a:stretch>
        </p:blipFill>
        <p:spPr>
          <a:xfrm>
            <a:off x="5363700" y="4720281"/>
            <a:ext cx="631802" cy="631802"/>
          </a:xfrm>
          <a:prstGeom prst="rect">
            <a:avLst/>
          </a:prstGeom>
        </p:spPr>
      </p:pic>
      <p:pic>
        <p:nvPicPr>
          <p:cNvPr id="26" name="Picture 25">
            <a:extLst>
              <a:ext uri="{FF2B5EF4-FFF2-40B4-BE49-F238E27FC236}">
                <a16:creationId xmlns:a16="http://schemas.microsoft.com/office/drawing/2014/main" id="{48C465C3-EF9C-4F3F-016D-CE28A0A56C66}"/>
              </a:ext>
            </a:extLst>
          </p:cNvPr>
          <p:cNvPicPr>
            <a:picLocks noChangeAspect="1"/>
          </p:cNvPicPr>
          <p:nvPr/>
        </p:nvPicPr>
        <p:blipFill>
          <a:blip r:embed="rId8"/>
          <a:stretch>
            <a:fillRect/>
          </a:stretch>
        </p:blipFill>
        <p:spPr>
          <a:xfrm>
            <a:off x="11223559" y="2797198"/>
            <a:ext cx="631802" cy="631802"/>
          </a:xfrm>
          <a:prstGeom prst="rect">
            <a:avLst/>
          </a:prstGeom>
        </p:spPr>
      </p:pic>
    </p:spTree>
    <p:extLst>
      <p:ext uri="{BB962C8B-B14F-4D97-AF65-F5344CB8AC3E}">
        <p14:creationId xmlns:p14="http://schemas.microsoft.com/office/powerpoint/2010/main" val="3984951068"/>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70034-9DCF-DC00-3E5E-18737E18E01D}"/>
              </a:ext>
            </a:extLst>
          </p:cNvPr>
          <p:cNvSpPr>
            <a:spLocks noGrp="1"/>
          </p:cNvSpPr>
          <p:nvPr>
            <p:ph type="title"/>
          </p:nvPr>
        </p:nvSpPr>
        <p:spPr/>
        <p:txBody>
          <a:bodyPr/>
          <a:lstStyle/>
          <a:p>
            <a:r>
              <a:rPr lang="en-BR" dirty="0"/>
              <a:t>IPS-BRASIL</a:t>
            </a:r>
          </a:p>
        </p:txBody>
      </p:sp>
      <p:sp>
        <p:nvSpPr>
          <p:cNvPr id="3" name="Content Placeholder 2">
            <a:extLst>
              <a:ext uri="{FF2B5EF4-FFF2-40B4-BE49-F238E27FC236}">
                <a16:creationId xmlns:a16="http://schemas.microsoft.com/office/drawing/2014/main" id="{F33ADCB7-BF0E-7F55-E682-45A186F65B8E}"/>
              </a:ext>
            </a:extLst>
          </p:cNvPr>
          <p:cNvSpPr>
            <a:spLocks noGrp="1"/>
          </p:cNvSpPr>
          <p:nvPr>
            <p:ph idx="1"/>
          </p:nvPr>
        </p:nvSpPr>
        <p:spPr>
          <a:xfrm>
            <a:off x="838200" y="1253448"/>
            <a:ext cx="10515600" cy="4769403"/>
          </a:xfrm>
        </p:spPr>
        <p:txBody>
          <a:bodyPr>
            <a:noAutofit/>
          </a:bodyPr>
          <a:lstStyle/>
          <a:p>
            <a:pPr marL="342900" lvl="0" indent="-342900" algn="just">
              <a:lnSpc>
                <a:spcPct val="100000"/>
              </a:lnSpc>
              <a:buFont typeface="+mj-lt"/>
              <a:buAutoNum type="alphaLcParenR"/>
            </a:pPr>
            <a:r>
              <a:rPr lang="pt-BR" sz="1900" b="1" i="1" dirty="0">
                <a:effectLst/>
                <a:latin typeface="Calibri" panose="020F0502020204030204" pitchFamily="34" charset="0"/>
                <a:ea typeface="Arial" panose="020B0604020202020204" pitchFamily="34" charset="0"/>
                <a:cs typeface="Calibri" panose="020F0502020204030204" pitchFamily="34" charset="0"/>
              </a:rPr>
              <a:t>Objetivo geral</a:t>
            </a:r>
            <a:endParaRPr lang="en-BR" sz="1900" dirty="0">
              <a:effectLst/>
              <a:latin typeface="Calibri" panose="020F0502020204030204" pitchFamily="34" charset="0"/>
              <a:ea typeface="Arial" panose="020B0604020202020204" pitchFamily="34" charset="0"/>
              <a:cs typeface="Calibri" panose="020F0502020204030204" pitchFamily="34" charset="0"/>
            </a:endParaRPr>
          </a:p>
          <a:p>
            <a:pPr indent="449580" algn="just">
              <a:lnSpc>
                <a:spcPct val="100000"/>
              </a:lnSpc>
            </a:pPr>
            <a:r>
              <a:rPr lang="pt-BR" sz="1900" dirty="0">
                <a:effectLst/>
                <a:latin typeface="Calibri" panose="020F0502020204030204" pitchFamily="34" charset="0"/>
                <a:ea typeface="Calibri" panose="020F0502020204030204" pitchFamily="34" charset="0"/>
                <a:cs typeface="Arial" panose="020B0604020202020204" pitchFamily="34" charset="0"/>
              </a:rPr>
              <a:t>Promover ambiente de interconectividade de informação em saúde, por meio do desenvolvimento de </a:t>
            </a:r>
            <a:r>
              <a:rPr lang="pt-BR" sz="1900" i="1" dirty="0">
                <a:effectLst/>
                <a:latin typeface="Calibri" panose="020F0502020204030204" pitchFamily="34" charset="0"/>
                <a:ea typeface="Calibri" panose="020F0502020204030204" pitchFamily="34" charset="0"/>
                <a:cs typeface="Arial" panose="020B0604020202020204" pitchFamily="34" charset="0"/>
              </a:rPr>
              <a:t>serviço web</a:t>
            </a:r>
            <a:r>
              <a:rPr lang="pt-BR" sz="1900" dirty="0">
                <a:effectLst/>
                <a:latin typeface="Calibri" panose="020F0502020204030204" pitchFamily="34" charset="0"/>
                <a:ea typeface="Calibri" panose="020F0502020204030204" pitchFamily="34" charset="0"/>
                <a:cs typeface="Arial" panose="020B0604020202020204" pitchFamily="34" charset="0"/>
              </a:rPr>
              <a:t> capaz de gerar os componentes de Imunização e Exames do Sumário internacional do paciente (IPS) em consonância e a fim de apoiar a implantação da Estratégia de Saúde Digital para o Brasil.</a:t>
            </a:r>
            <a:endParaRPr lang="en-BR" sz="1900" dirty="0">
              <a:effectLst/>
              <a:latin typeface="Calibri" panose="020F0502020204030204" pitchFamily="34" charset="0"/>
              <a:ea typeface="Calibri" panose="020F0502020204030204" pitchFamily="34" charset="0"/>
              <a:cs typeface="Arial" panose="020B0604020202020204" pitchFamily="34" charset="0"/>
            </a:endParaRPr>
          </a:p>
          <a:p>
            <a:pPr marL="342900" lvl="0" indent="-342900" algn="just">
              <a:lnSpc>
                <a:spcPct val="100000"/>
              </a:lnSpc>
              <a:buFont typeface="+mj-lt"/>
              <a:buAutoNum type="alphaLcParenR"/>
            </a:pPr>
            <a:r>
              <a:rPr lang="pt-BR" sz="1900" b="1" i="1" dirty="0">
                <a:effectLst/>
                <a:latin typeface="Calibri" panose="020F0502020204030204" pitchFamily="34" charset="0"/>
                <a:ea typeface="Arial" panose="020B0604020202020204" pitchFamily="34" charset="0"/>
                <a:cs typeface="Calibri" panose="020F0502020204030204" pitchFamily="34" charset="0"/>
              </a:rPr>
              <a:t>Objetivos específicos</a:t>
            </a:r>
            <a:endParaRPr lang="en-BR" sz="1900" dirty="0">
              <a:effectLst/>
              <a:latin typeface="Calibri" panose="020F0502020204030204" pitchFamily="34" charset="0"/>
              <a:ea typeface="Arial" panose="020B0604020202020204" pitchFamily="34" charset="0"/>
              <a:cs typeface="Calibri" panose="020F0502020204030204" pitchFamily="34" charset="0"/>
            </a:endParaRPr>
          </a:p>
          <a:p>
            <a:pPr marL="342900" lvl="0" indent="-342900" algn="just">
              <a:lnSpc>
                <a:spcPct val="100000"/>
              </a:lnSpc>
              <a:buFont typeface="+mj-lt"/>
              <a:buAutoNum type="arabicPeriod"/>
            </a:pPr>
            <a:r>
              <a:rPr lang="pt-BR" sz="1900" b="1" dirty="0">
                <a:effectLst/>
                <a:latin typeface="Calibri" panose="020F0502020204030204" pitchFamily="34" charset="0"/>
                <a:ea typeface="Arial" panose="020B0604020202020204" pitchFamily="34" charset="0"/>
                <a:cs typeface="Calibri" panose="020F0502020204030204" pitchFamily="34" charset="0"/>
              </a:rPr>
              <a:t>Criar o repositório semântico</a:t>
            </a:r>
            <a:r>
              <a:rPr lang="pt-BR" sz="1900" dirty="0">
                <a:effectLst/>
                <a:latin typeface="Calibri" panose="020F0502020204030204" pitchFamily="34" charset="0"/>
                <a:ea typeface="Arial" panose="020B0604020202020204" pitchFamily="34" charset="0"/>
                <a:cs typeface="Calibri" panose="020F0502020204030204" pitchFamily="34" charset="0"/>
              </a:rPr>
              <a:t>, ou seja, carregar </a:t>
            </a:r>
            <a:r>
              <a:rPr lang="pt-BR" sz="1900" b="1" dirty="0">
                <a:effectLst/>
                <a:latin typeface="Calibri" panose="020F0502020204030204" pitchFamily="34" charset="0"/>
                <a:ea typeface="Arial" panose="020B0604020202020204" pitchFamily="34" charset="0"/>
                <a:cs typeface="Calibri" panose="020F0502020204030204" pitchFamily="34" charset="0"/>
              </a:rPr>
              <a:t>no serviço de terminologia </a:t>
            </a:r>
            <a:r>
              <a:rPr lang="pt-BR" sz="1900" dirty="0">
                <a:effectLst/>
                <a:latin typeface="Calibri" panose="020F0502020204030204" pitchFamily="34" charset="0"/>
                <a:ea typeface="Arial" panose="020B0604020202020204" pitchFamily="34" charset="0"/>
                <a:cs typeface="Calibri" panose="020F0502020204030204" pitchFamily="34" charset="0"/>
              </a:rPr>
              <a:t>todas as terminologias dos componentes de Imunização, Exames, Alergias/Reações Adversas, Medicamentos utilizados na RNDS, bem como as terminologias utilizadas no Sumário Internacional do Paciente (IPS – </a:t>
            </a:r>
            <a:r>
              <a:rPr lang="pt-BR" sz="1900" i="1" dirty="0" err="1">
                <a:effectLst/>
                <a:latin typeface="Calibri" panose="020F0502020204030204" pitchFamily="34" charset="0"/>
                <a:ea typeface="Arial" panose="020B0604020202020204" pitchFamily="34" charset="0"/>
                <a:cs typeface="Calibri" panose="020F0502020204030204" pitchFamily="34" charset="0"/>
              </a:rPr>
              <a:t>International</a:t>
            </a:r>
            <a:r>
              <a:rPr lang="pt-BR" sz="1900" i="1" dirty="0">
                <a:effectLst/>
                <a:latin typeface="Calibri" panose="020F0502020204030204" pitchFamily="34" charset="0"/>
                <a:ea typeface="Arial" panose="020B0604020202020204" pitchFamily="34" charset="0"/>
                <a:cs typeface="Calibri" panose="020F0502020204030204" pitchFamily="34" charset="0"/>
              </a:rPr>
              <a:t> </a:t>
            </a:r>
            <a:r>
              <a:rPr lang="pt-BR" sz="1900" i="1" dirty="0" err="1">
                <a:effectLst/>
                <a:latin typeface="Calibri" panose="020F0502020204030204" pitchFamily="34" charset="0"/>
                <a:ea typeface="Arial" panose="020B0604020202020204" pitchFamily="34" charset="0"/>
                <a:cs typeface="Calibri" panose="020F0502020204030204" pitchFamily="34" charset="0"/>
              </a:rPr>
              <a:t>Patient</a:t>
            </a:r>
            <a:r>
              <a:rPr lang="pt-BR" sz="1900" i="1" dirty="0">
                <a:effectLst/>
                <a:latin typeface="Calibri" panose="020F0502020204030204" pitchFamily="34" charset="0"/>
                <a:ea typeface="Arial" panose="020B0604020202020204" pitchFamily="34" charset="0"/>
                <a:cs typeface="Calibri" panose="020F0502020204030204" pitchFamily="34" charset="0"/>
              </a:rPr>
              <a:t> </a:t>
            </a:r>
            <a:r>
              <a:rPr lang="pt-BR" sz="1900" i="1" dirty="0" err="1">
                <a:effectLst/>
                <a:latin typeface="Calibri" panose="020F0502020204030204" pitchFamily="34" charset="0"/>
                <a:ea typeface="Arial" panose="020B0604020202020204" pitchFamily="34" charset="0"/>
                <a:cs typeface="Calibri" panose="020F0502020204030204" pitchFamily="34" charset="0"/>
              </a:rPr>
              <a:t>Summary</a:t>
            </a:r>
            <a:r>
              <a:rPr lang="pt-BR" sz="1900" dirty="0">
                <a:effectLst/>
                <a:latin typeface="Calibri" panose="020F0502020204030204" pitchFamily="34" charset="0"/>
                <a:ea typeface="Arial" panose="020B0604020202020204" pitchFamily="34" charset="0"/>
                <a:cs typeface="Calibri" panose="020F0502020204030204" pitchFamily="34" charset="0"/>
              </a:rPr>
              <a:t>);</a:t>
            </a:r>
            <a:endParaRPr lang="en-BR" sz="1900" dirty="0">
              <a:effectLst/>
              <a:latin typeface="Calibri" panose="020F0502020204030204" pitchFamily="34" charset="0"/>
              <a:ea typeface="Arial" panose="020B0604020202020204" pitchFamily="34" charset="0"/>
              <a:cs typeface="Calibri" panose="020F0502020204030204" pitchFamily="34" charset="0"/>
            </a:endParaRPr>
          </a:p>
          <a:p>
            <a:pPr marL="342900" lvl="0" indent="-342900" algn="just">
              <a:lnSpc>
                <a:spcPct val="100000"/>
              </a:lnSpc>
              <a:buFont typeface="+mj-lt"/>
              <a:buAutoNum type="arabicPeriod"/>
            </a:pPr>
            <a:r>
              <a:rPr lang="pt-BR" sz="1900" b="1" dirty="0">
                <a:effectLst/>
                <a:latin typeface="Calibri" panose="020F0502020204030204" pitchFamily="34" charset="0"/>
                <a:ea typeface="Arial" panose="020B0604020202020204" pitchFamily="34" charset="0"/>
                <a:cs typeface="Calibri" panose="020F0502020204030204" pitchFamily="34" charset="0"/>
              </a:rPr>
              <a:t>Estabelecer os mapeamentos das terminologias RNDS de Imunização, Exames, Alergias/Reações Adversas para os padrões terminológicos IPS</a:t>
            </a:r>
            <a:r>
              <a:rPr lang="pt-BR" sz="1900" dirty="0">
                <a:effectLst/>
                <a:latin typeface="Calibri" panose="020F0502020204030204" pitchFamily="34" charset="0"/>
                <a:ea typeface="Arial" panose="020B0604020202020204" pitchFamily="34" charset="0"/>
                <a:cs typeface="Calibri" panose="020F0502020204030204" pitchFamily="34" charset="0"/>
              </a:rPr>
              <a:t> – definição dos mapas de conceito (</a:t>
            </a:r>
            <a:r>
              <a:rPr lang="pt-BR" sz="1900" i="1" dirty="0" err="1">
                <a:effectLst/>
                <a:latin typeface="Calibri" panose="020F0502020204030204" pitchFamily="34" charset="0"/>
                <a:ea typeface="Arial" panose="020B0604020202020204" pitchFamily="34" charset="0"/>
                <a:cs typeface="Calibri" panose="020F0502020204030204" pitchFamily="34" charset="0"/>
              </a:rPr>
              <a:t>Concept</a:t>
            </a:r>
            <a:r>
              <a:rPr lang="pt-BR" sz="1900" i="1" dirty="0">
                <a:effectLst/>
                <a:latin typeface="Calibri" panose="020F0502020204030204" pitchFamily="34" charset="0"/>
                <a:ea typeface="Arial" panose="020B0604020202020204" pitchFamily="34" charset="0"/>
                <a:cs typeface="Calibri" panose="020F0502020204030204" pitchFamily="34" charset="0"/>
              </a:rPr>
              <a:t> Maps</a:t>
            </a:r>
            <a:r>
              <a:rPr lang="pt-BR" sz="1900" dirty="0">
                <a:effectLst/>
                <a:latin typeface="Calibri" panose="020F0502020204030204" pitchFamily="34" charset="0"/>
                <a:ea typeface="Arial" panose="020B0604020202020204" pitchFamily="34" charset="0"/>
                <a:cs typeface="Calibri" panose="020F0502020204030204" pitchFamily="34" charset="0"/>
              </a:rPr>
              <a:t>) para cada um destes mapeamentos;</a:t>
            </a:r>
            <a:endParaRPr lang="en-BR" sz="1900" dirty="0">
              <a:effectLst/>
              <a:latin typeface="Calibri" panose="020F0502020204030204" pitchFamily="34" charset="0"/>
              <a:ea typeface="Arial" panose="020B0604020202020204" pitchFamily="34" charset="0"/>
              <a:cs typeface="Calibri" panose="020F0502020204030204" pitchFamily="34" charset="0"/>
            </a:endParaRPr>
          </a:p>
          <a:p>
            <a:pPr indent="0" algn="just">
              <a:lnSpc>
                <a:spcPct val="100000"/>
              </a:lnSpc>
              <a:buNone/>
            </a:pPr>
            <a:r>
              <a:rPr lang="pt-BR" sz="1900" dirty="0">
                <a:effectLst/>
                <a:latin typeface="Calibri" panose="020F0502020204030204" pitchFamily="34" charset="0"/>
                <a:ea typeface="Calibri" panose="020F0502020204030204" pitchFamily="34" charset="0"/>
                <a:cs typeface="Arial" panose="020B0604020202020204" pitchFamily="34" charset="0"/>
              </a:rPr>
              <a:t> </a:t>
            </a:r>
            <a:endParaRPr lang="en-BR" sz="1900" dirty="0">
              <a:effectLst/>
              <a:latin typeface="Calibri" panose="020F0502020204030204" pitchFamily="34" charset="0"/>
              <a:ea typeface="Calibri" panose="020F0502020204030204" pitchFamily="34" charset="0"/>
              <a:cs typeface="Arial" panose="020B0604020202020204" pitchFamily="34" charset="0"/>
            </a:endParaRPr>
          </a:p>
          <a:p>
            <a:endParaRPr lang="en-BR" dirty="0"/>
          </a:p>
        </p:txBody>
      </p:sp>
    </p:spTree>
    <p:extLst>
      <p:ext uri="{BB962C8B-B14F-4D97-AF65-F5344CB8AC3E}">
        <p14:creationId xmlns:p14="http://schemas.microsoft.com/office/powerpoint/2010/main" val="5391509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DABEE-FFA4-F525-EE92-540C56A321E9}"/>
              </a:ext>
            </a:extLst>
          </p:cNvPr>
          <p:cNvSpPr>
            <a:spLocks noGrp="1"/>
          </p:cNvSpPr>
          <p:nvPr>
            <p:ph type="title"/>
          </p:nvPr>
        </p:nvSpPr>
        <p:spPr/>
        <p:txBody>
          <a:bodyPr/>
          <a:lstStyle/>
          <a:p>
            <a:r>
              <a:rPr lang="en-BR" dirty="0"/>
              <a:t>IPS –Brasil</a:t>
            </a:r>
          </a:p>
        </p:txBody>
      </p:sp>
      <p:sp>
        <p:nvSpPr>
          <p:cNvPr id="3" name="Content Placeholder 2">
            <a:extLst>
              <a:ext uri="{FF2B5EF4-FFF2-40B4-BE49-F238E27FC236}">
                <a16:creationId xmlns:a16="http://schemas.microsoft.com/office/drawing/2014/main" id="{60AB403E-CEF2-07EB-3CDD-F021728326BC}"/>
              </a:ext>
            </a:extLst>
          </p:cNvPr>
          <p:cNvSpPr>
            <a:spLocks noGrp="1"/>
          </p:cNvSpPr>
          <p:nvPr>
            <p:ph idx="1"/>
          </p:nvPr>
        </p:nvSpPr>
        <p:spPr>
          <a:xfrm>
            <a:off x="651164" y="1253448"/>
            <a:ext cx="10515600" cy="4769403"/>
          </a:xfrm>
        </p:spPr>
        <p:txBody>
          <a:bodyPr>
            <a:normAutofit lnSpcReduction="10000"/>
          </a:bodyPr>
          <a:lstStyle/>
          <a:p>
            <a:pPr marL="514350" lvl="0" indent="-514350" algn="just">
              <a:lnSpc>
                <a:spcPct val="110000"/>
              </a:lnSpc>
              <a:buFont typeface="+mj-lt"/>
              <a:buAutoNum type="arabicPeriod" startAt="5"/>
            </a:pPr>
            <a:r>
              <a:rPr lang="en-US" sz="3200" dirty="0"/>
              <a:t> </a:t>
            </a:r>
            <a:r>
              <a:rPr lang="pt-BR" sz="2000" b="1" dirty="0">
                <a:effectLst/>
                <a:latin typeface="Calibri" panose="020F0502020204030204" pitchFamily="34" charset="0"/>
                <a:ea typeface="Arial" panose="020B0604020202020204" pitchFamily="34" charset="0"/>
                <a:cs typeface="Calibri" panose="020F0502020204030204" pitchFamily="34" charset="0"/>
              </a:rPr>
              <a:t>Atualizar a Base de Dados da Ontologia Brasileira de Medicamentos</a:t>
            </a:r>
            <a:r>
              <a:rPr lang="pt-BR" sz="2000" dirty="0">
                <a:effectLst/>
                <a:latin typeface="Calibri" panose="020F0502020204030204" pitchFamily="34" charset="0"/>
                <a:ea typeface="Arial" panose="020B0604020202020204" pitchFamily="34" charset="0"/>
                <a:cs typeface="Calibri" panose="020F0502020204030204" pitchFamily="34" charset="0"/>
              </a:rPr>
              <a:t>, com a inclusão de todos os produtos medicinais disponíveis na base da Câmara de Regulação do Mercado de Medicamentos (CMED) de maio de 2023 referentes ao elenco Hórus de maio de 2023 (componentes VTM, VMP, AMP e </a:t>
            </a:r>
            <a:r>
              <a:rPr lang="pt-BR" sz="2000" dirty="0" err="1">
                <a:effectLst/>
                <a:latin typeface="Calibri" panose="020F0502020204030204" pitchFamily="34" charset="0"/>
                <a:ea typeface="Arial" panose="020B0604020202020204" pitchFamily="34" charset="0"/>
                <a:cs typeface="Calibri" panose="020F0502020204030204" pitchFamily="34" charset="0"/>
              </a:rPr>
              <a:t>AMPPs</a:t>
            </a:r>
            <a:r>
              <a:rPr lang="pt-BR" sz="2000" dirty="0">
                <a:effectLst/>
                <a:latin typeface="Calibri" panose="020F0502020204030204" pitchFamily="34" charset="0"/>
                <a:ea typeface="Arial" panose="020B0604020202020204" pitchFamily="34" charset="0"/>
                <a:cs typeface="Calibri" panose="020F0502020204030204" pitchFamily="34" charset="0"/>
              </a:rPr>
              <a:t>);</a:t>
            </a:r>
            <a:endParaRPr lang="en-BR" sz="2000" dirty="0">
              <a:effectLst/>
              <a:latin typeface="Calibri" panose="020F0502020204030204" pitchFamily="34" charset="0"/>
              <a:ea typeface="Arial" panose="020B0604020202020204" pitchFamily="34" charset="0"/>
              <a:cs typeface="Calibri" panose="020F0502020204030204" pitchFamily="34" charset="0"/>
            </a:endParaRPr>
          </a:p>
          <a:p>
            <a:pPr marL="342900" lvl="0" indent="-342900" algn="just">
              <a:lnSpc>
                <a:spcPct val="110000"/>
              </a:lnSpc>
              <a:buFont typeface="+mj-lt"/>
              <a:buAutoNum type="arabicPeriod" startAt="5"/>
            </a:pPr>
            <a:r>
              <a:rPr lang="pt-BR" sz="2000" b="1" dirty="0">
                <a:effectLst/>
                <a:latin typeface="Calibri" panose="020F0502020204030204" pitchFamily="34" charset="0"/>
                <a:ea typeface="Arial" panose="020B0604020202020204" pitchFamily="34" charset="0"/>
                <a:cs typeface="Calibri" panose="020F0502020204030204" pitchFamily="34" charset="0"/>
              </a:rPr>
              <a:t>Definir os perfis IPS HL7/FHIR para os componentes de Imunização, Exames, Alergias/Reações Adversas e Medicamentos</a:t>
            </a:r>
            <a:r>
              <a:rPr lang="pt-BR" sz="2000" dirty="0">
                <a:effectLst/>
                <a:latin typeface="Calibri" panose="020F0502020204030204" pitchFamily="34" charset="0"/>
                <a:ea typeface="Arial" panose="020B0604020202020204" pitchFamily="34" charset="0"/>
                <a:cs typeface="Calibri" panose="020F0502020204030204" pitchFamily="34" charset="0"/>
              </a:rPr>
              <a:t> para a composição do Guia de Implementação (GI) IPS Brasil. Na falta de modelo lógico na RNDS para o componente, este será proposto pelo projeto;</a:t>
            </a:r>
            <a:endParaRPr lang="en-BR" sz="2000" dirty="0">
              <a:effectLst/>
              <a:latin typeface="Calibri" panose="020F0502020204030204" pitchFamily="34" charset="0"/>
              <a:ea typeface="Arial" panose="020B0604020202020204" pitchFamily="34" charset="0"/>
              <a:cs typeface="Calibri" panose="020F0502020204030204" pitchFamily="34" charset="0"/>
            </a:endParaRPr>
          </a:p>
          <a:p>
            <a:pPr marL="342900" lvl="0" indent="-342900" algn="just">
              <a:lnSpc>
                <a:spcPct val="110000"/>
              </a:lnSpc>
              <a:buFont typeface="+mj-lt"/>
              <a:buAutoNum type="arabicPeriod" startAt="5"/>
            </a:pPr>
            <a:r>
              <a:rPr lang="pt-BR" sz="2000" b="1" dirty="0">
                <a:effectLst/>
                <a:latin typeface="Calibri" panose="020F0502020204030204" pitchFamily="34" charset="0"/>
                <a:ea typeface="Arial" panose="020B0604020202020204" pitchFamily="34" charset="0"/>
                <a:cs typeface="Calibri" panose="020F0502020204030204" pitchFamily="34" charset="0"/>
              </a:rPr>
              <a:t>Realizar provas de conceito (POC)</a:t>
            </a:r>
            <a:r>
              <a:rPr lang="pt-BR" sz="2000" dirty="0">
                <a:effectLst/>
                <a:latin typeface="Calibri" panose="020F0502020204030204" pitchFamily="34" charset="0"/>
                <a:ea typeface="Arial" panose="020B0604020202020204" pitchFamily="34" charset="0"/>
                <a:cs typeface="Calibri" panose="020F0502020204030204" pitchFamily="34" charset="0"/>
              </a:rPr>
              <a:t>: Realização de testes de conformidade para os casos de teste especificados – Exames COVID-19 e </a:t>
            </a:r>
            <a:r>
              <a:rPr lang="pt-BR" sz="2000" dirty="0" err="1">
                <a:effectLst/>
                <a:latin typeface="Calibri" panose="020F0502020204030204" pitchFamily="34" charset="0"/>
                <a:ea typeface="Arial" panose="020B0604020202020204" pitchFamily="34" charset="0"/>
                <a:cs typeface="Calibri" panose="020F0502020204030204" pitchFamily="34" charset="0"/>
              </a:rPr>
              <a:t>Monkeypox</a:t>
            </a:r>
            <a:r>
              <a:rPr lang="pt-BR" sz="2000" dirty="0">
                <a:effectLst/>
                <a:latin typeface="Calibri" panose="020F0502020204030204" pitchFamily="34" charset="0"/>
                <a:ea typeface="Arial" panose="020B0604020202020204" pitchFamily="34" charset="0"/>
                <a:cs typeface="Calibri" panose="020F0502020204030204" pitchFamily="34" charset="0"/>
              </a:rPr>
              <a:t> e Registro de Imunização;</a:t>
            </a:r>
            <a:endParaRPr lang="en-BR" sz="2000" dirty="0">
              <a:effectLst/>
              <a:latin typeface="Calibri" panose="020F0502020204030204" pitchFamily="34" charset="0"/>
              <a:ea typeface="Arial" panose="020B0604020202020204" pitchFamily="34" charset="0"/>
              <a:cs typeface="Calibri" panose="020F0502020204030204" pitchFamily="34" charset="0"/>
            </a:endParaRPr>
          </a:p>
          <a:p>
            <a:pPr marL="342900" lvl="0" indent="-342900" algn="just">
              <a:lnSpc>
                <a:spcPct val="110000"/>
              </a:lnSpc>
              <a:buFont typeface="+mj-lt"/>
              <a:buAutoNum type="arabicPeriod" startAt="5"/>
            </a:pPr>
            <a:r>
              <a:rPr lang="pt-BR" sz="2000" b="1" dirty="0">
                <a:effectLst/>
                <a:latin typeface="Calibri" panose="020F0502020204030204" pitchFamily="34" charset="0"/>
                <a:ea typeface="Arial" panose="020B0604020202020204" pitchFamily="34" charset="0"/>
                <a:cs typeface="Calibri" panose="020F0502020204030204" pitchFamily="34" charset="0"/>
              </a:rPr>
              <a:t>Publicação do guia de implementação como draft em domínio do Ministério da Saúde</a:t>
            </a:r>
            <a:r>
              <a:rPr lang="pt-BR" sz="2000" dirty="0">
                <a:effectLst/>
                <a:latin typeface="Calibri" panose="020F0502020204030204" pitchFamily="34" charset="0"/>
                <a:ea typeface="Arial" panose="020B0604020202020204" pitchFamily="34" charset="0"/>
                <a:cs typeface="Calibri" panose="020F0502020204030204" pitchFamily="34" charset="0"/>
              </a:rPr>
              <a:t>. Internalização em repositório FHIR em conformidade com modelos do IPS Brasil.  Testes dos modelos propostos em “</a:t>
            </a:r>
            <a:r>
              <a:rPr lang="pt-BR" sz="2000" i="1" dirty="0" err="1">
                <a:effectLst/>
                <a:latin typeface="Calibri" panose="020F0502020204030204" pitchFamily="34" charset="0"/>
                <a:ea typeface="Arial" panose="020B0604020202020204" pitchFamily="34" charset="0"/>
                <a:cs typeface="Calibri" panose="020F0502020204030204" pitchFamily="34" charset="0"/>
              </a:rPr>
              <a:t>conectathon</a:t>
            </a:r>
            <a:r>
              <a:rPr lang="pt-BR" sz="2000" dirty="0">
                <a:effectLst/>
                <a:latin typeface="Calibri" panose="020F0502020204030204" pitchFamily="34" charset="0"/>
                <a:ea typeface="Arial" panose="020B0604020202020204" pitchFamily="34" charset="0"/>
                <a:cs typeface="Calibri" panose="020F0502020204030204" pitchFamily="34" charset="0"/>
              </a:rPr>
              <a:t>” interna no Ministério da Saúde como prova de conceito desses modelos;</a:t>
            </a:r>
            <a:endParaRPr lang="en-BR" sz="2000" dirty="0">
              <a:effectLst/>
              <a:latin typeface="Calibri" panose="020F0502020204030204" pitchFamily="34" charset="0"/>
              <a:ea typeface="Arial" panose="020B0604020202020204" pitchFamily="34" charset="0"/>
              <a:cs typeface="Calibri" panose="020F0502020204030204" pitchFamily="34" charset="0"/>
            </a:endParaRPr>
          </a:p>
          <a:p>
            <a:endParaRPr lang="en-BR" dirty="0"/>
          </a:p>
        </p:txBody>
      </p:sp>
    </p:spTree>
    <p:extLst>
      <p:ext uri="{BB962C8B-B14F-4D97-AF65-F5344CB8AC3E}">
        <p14:creationId xmlns:p14="http://schemas.microsoft.com/office/powerpoint/2010/main" val="8683718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51DFF-1E70-0AD1-4B56-79A13CB036E0}"/>
              </a:ext>
            </a:extLst>
          </p:cNvPr>
          <p:cNvSpPr>
            <a:spLocks noGrp="1"/>
          </p:cNvSpPr>
          <p:nvPr>
            <p:ph type="title"/>
          </p:nvPr>
        </p:nvSpPr>
        <p:spPr/>
        <p:txBody>
          <a:bodyPr/>
          <a:lstStyle/>
          <a:p>
            <a:endParaRPr lang="en-BR"/>
          </a:p>
        </p:txBody>
      </p:sp>
      <p:sp>
        <p:nvSpPr>
          <p:cNvPr id="3" name="Content Placeholder 2">
            <a:extLst>
              <a:ext uri="{FF2B5EF4-FFF2-40B4-BE49-F238E27FC236}">
                <a16:creationId xmlns:a16="http://schemas.microsoft.com/office/drawing/2014/main" id="{0506306C-1E7A-5E25-9555-1E130B2FEF7F}"/>
              </a:ext>
            </a:extLst>
          </p:cNvPr>
          <p:cNvSpPr>
            <a:spLocks noGrp="1"/>
          </p:cNvSpPr>
          <p:nvPr>
            <p:ph idx="1"/>
          </p:nvPr>
        </p:nvSpPr>
        <p:spPr/>
        <p:txBody>
          <a:bodyPr/>
          <a:lstStyle/>
          <a:p>
            <a:endParaRPr lang="en-BR"/>
          </a:p>
        </p:txBody>
      </p:sp>
      <p:pic>
        <p:nvPicPr>
          <p:cNvPr id="4" name="Picture 3">
            <a:extLst>
              <a:ext uri="{FF2B5EF4-FFF2-40B4-BE49-F238E27FC236}">
                <a16:creationId xmlns:a16="http://schemas.microsoft.com/office/drawing/2014/main" id="{531EC498-0380-5AE6-1D4A-CE4027A0EDE3}"/>
              </a:ext>
            </a:extLst>
          </p:cNvPr>
          <p:cNvPicPr>
            <a:picLocks noChangeAspect="1"/>
          </p:cNvPicPr>
          <p:nvPr/>
        </p:nvPicPr>
        <p:blipFill>
          <a:blip r:embed="rId2"/>
          <a:stretch>
            <a:fillRect/>
          </a:stretch>
        </p:blipFill>
        <p:spPr>
          <a:xfrm>
            <a:off x="514350" y="285750"/>
            <a:ext cx="10212790" cy="5751230"/>
          </a:xfrm>
          <a:prstGeom prst="rect">
            <a:avLst/>
          </a:prstGeom>
        </p:spPr>
      </p:pic>
      <p:sp>
        <p:nvSpPr>
          <p:cNvPr id="5" name="Rectangle 4">
            <a:extLst>
              <a:ext uri="{FF2B5EF4-FFF2-40B4-BE49-F238E27FC236}">
                <a16:creationId xmlns:a16="http://schemas.microsoft.com/office/drawing/2014/main" id="{26C2B2EB-C652-59CF-083E-359661A4B644}"/>
              </a:ext>
            </a:extLst>
          </p:cNvPr>
          <p:cNvSpPr/>
          <p:nvPr/>
        </p:nvSpPr>
        <p:spPr>
          <a:xfrm>
            <a:off x="3579531" y="6308209"/>
            <a:ext cx="2658228" cy="369332"/>
          </a:xfrm>
          <a:prstGeom prst="rect">
            <a:avLst/>
          </a:prstGeom>
        </p:spPr>
        <p:txBody>
          <a:bodyPr wrap="none">
            <a:spAutoFit/>
          </a:bodyPr>
          <a:lstStyle/>
          <a:p>
            <a:r>
              <a:rPr lang="en-BR" dirty="0"/>
              <a:t>http://hl7.org/fhir/uv/ips/</a:t>
            </a:r>
          </a:p>
        </p:txBody>
      </p:sp>
      <p:sp>
        <p:nvSpPr>
          <p:cNvPr id="7" name="5-Point Star 6">
            <a:extLst>
              <a:ext uri="{FF2B5EF4-FFF2-40B4-BE49-F238E27FC236}">
                <a16:creationId xmlns:a16="http://schemas.microsoft.com/office/drawing/2014/main" id="{08C0E0A8-842B-7B6D-67B6-8C32BE33D0FB}"/>
              </a:ext>
            </a:extLst>
          </p:cNvPr>
          <p:cNvSpPr/>
          <p:nvPr/>
        </p:nvSpPr>
        <p:spPr>
          <a:xfrm>
            <a:off x="2800350" y="1332824"/>
            <a:ext cx="357188" cy="364090"/>
          </a:xfrm>
          <a:prstGeom prst="star5">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sp>
        <p:nvSpPr>
          <p:cNvPr id="8" name="5-Point Star 7">
            <a:extLst>
              <a:ext uri="{FF2B5EF4-FFF2-40B4-BE49-F238E27FC236}">
                <a16:creationId xmlns:a16="http://schemas.microsoft.com/office/drawing/2014/main" id="{FDC2A10D-2C93-7A58-5C48-438BEF5722C4}"/>
              </a:ext>
            </a:extLst>
          </p:cNvPr>
          <p:cNvSpPr/>
          <p:nvPr/>
        </p:nvSpPr>
        <p:spPr>
          <a:xfrm>
            <a:off x="4730051" y="1336928"/>
            <a:ext cx="357188" cy="364090"/>
          </a:xfrm>
          <a:prstGeom prst="star5">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sp>
        <p:nvSpPr>
          <p:cNvPr id="9" name="5-Point Star 8">
            <a:extLst>
              <a:ext uri="{FF2B5EF4-FFF2-40B4-BE49-F238E27FC236}">
                <a16:creationId xmlns:a16="http://schemas.microsoft.com/office/drawing/2014/main" id="{B222E0FE-FCC7-A232-3400-D0C7A6213012}"/>
              </a:ext>
            </a:extLst>
          </p:cNvPr>
          <p:cNvSpPr/>
          <p:nvPr/>
        </p:nvSpPr>
        <p:spPr>
          <a:xfrm>
            <a:off x="4669635" y="4266524"/>
            <a:ext cx="357188" cy="364090"/>
          </a:xfrm>
          <a:prstGeom prst="star5">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sp>
        <p:nvSpPr>
          <p:cNvPr id="6" name="5-Point Star 5">
            <a:extLst>
              <a:ext uri="{FF2B5EF4-FFF2-40B4-BE49-F238E27FC236}">
                <a16:creationId xmlns:a16="http://schemas.microsoft.com/office/drawing/2014/main" id="{100E1D56-C351-8575-5BCD-89826B4A094D}"/>
              </a:ext>
            </a:extLst>
          </p:cNvPr>
          <p:cNvSpPr/>
          <p:nvPr/>
        </p:nvSpPr>
        <p:spPr>
          <a:xfrm>
            <a:off x="2747962" y="2590124"/>
            <a:ext cx="357188" cy="364090"/>
          </a:xfrm>
          <a:prstGeom prst="star5">
            <a:avLst/>
          </a:prstGeom>
          <a:solidFill>
            <a:schemeClr val="accent3">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BR"/>
          </a:p>
        </p:txBody>
      </p:sp>
    </p:spTree>
    <p:extLst>
      <p:ext uri="{BB962C8B-B14F-4D97-AF65-F5344CB8AC3E}">
        <p14:creationId xmlns:p14="http://schemas.microsoft.com/office/powerpoint/2010/main" val="39443937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9332D-1E53-F9BB-7E22-0CC5193CA112}"/>
              </a:ext>
            </a:extLst>
          </p:cNvPr>
          <p:cNvSpPr>
            <a:spLocks noGrp="1"/>
          </p:cNvSpPr>
          <p:nvPr>
            <p:ph type="title"/>
          </p:nvPr>
        </p:nvSpPr>
        <p:spPr/>
        <p:txBody>
          <a:bodyPr/>
          <a:lstStyle/>
          <a:p>
            <a:r>
              <a:rPr lang="en-BR" dirty="0"/>
              <a:t>Estado atual do projeto IPS-Brasil</a:t>
            </a:r>
          </a:p>
        </p:txBody>
      </p:sp>
      <p:sp>
        <p:nvSpPr>
          <p:cNvPr id="3" name="Content Placeholder 2">
            <a:extLst>
              <a:ext uri="{FF2B5EF4-FFF2-40B4-BE49-F238E27FC236}">
                <a16:creationId xmlns:a16="http://schemas.microsoft.com/office/drawing/2014/main" id="{7E354BC3-DE21-5D72-7054-D5267F6484F5}"/>
              </a:ext>
            </a:extLst>
          </p:cNvPr>
          <p:cNvSpPr>
            <a:spLocks noGrp="1"/>
          </p:cNvSpPr>
          <p:nvPr>
            <p:ph idx="1"/>
          </p:nvPr>
        </p:nvSpPr>
        <p:spPr/>
        <p:txBody>
          <a:bodyPr/>
          <a:lstStyle/>
          <a:p>
            <a:r>
              <a:rPr lang="en-BR" dirty="0"/>
              <a:t>Serviço de terminologia com cerca de 80% das terminologias dos blocos de Imunização, Exames, Alergias e Medicamentos carregados como Codesystems e ValueSets</a:t>
            </a:r>
          </a:p>
          <a:p>
            <a:r>
              <a:rPr lang="en-BR" dirty="0"/>
              <a:t>Cerca de 80% dos mapeamentos entre os vocabulários nacionais e vocabulários do IPS (SNOMED-IPS) estabelecidos</a:t>
            </a:r>
          </a:p>
          <a:p>
            <a:r>
              <a:rPr lang="en-BR" dirty="0"/>
              <a:t>Cerca de  20% dos perfis dos blocos de Header, Exames, Imunização,Alergias criados em FHIRSH</a:t>
            </a:r>
          </a:p>
        </p:txBody>
      </p:sp>
    </p:spTree>
    <p:extLst>
      <p:ext uri="{BB962C8B-B14F-4D97-AF65-F5344CB8AC3E}">
        <p14:creationId xmlns:p14="http://schemas.microsoft.com/office/powerpoint/2010/main" val="5661020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CBDA1-08DA-8E8D-3493-E100E4897B0F}"/>
              </a:ext>
            </a:extLst>
          </p:cNvPr>
          <p:cNvSpPr>
            <a:spLocks noGrp="1"/>
          </p:cNvSpPr>
          <p:nvPr>
            <p:ph type="title"/>
          </p:nvPr>
        </p:nvSpPr>
        <p:spPr/>
        <p:txBody>
          <a:bodyPr/>
          <a:lstStyle/>
          <a:p>
            <a:endParaRPr lang="en-BR"/>
          </a:p>
        </p:txBody>
      </p:sp>
      <p:sp>
        <p:nvSpPr>
          <p:cNvPr id="3" name="Content Placeholder 2">
            <a:extLst>
              <a:ext uri="{FF2B5EF4-FFF2-40B4-BE49-F238E27FC236}">
                <a16:creationId xmlns:a16="http://schemas.microsoft.com/office/drawing/2014/main" id="{7E796ED3-757E-1F47-6166-5D7ACACEAD83}"/>
              </a:ext>
            </a:extLst>
          </p:cNvPr>
          <p:cNvSpPr>
            <a:spLocks noGrp="1"/>
          </p:cNvSpPr>
          <p:nvPr>
            <p:ph idx="1"/>
          </p:nvPr>
        </p:nvSpPr>
        <p:spPr/>
        <p:txBody>
          <a:bodyPr/>
          <a:lstStyle/>
          <a:p>
            <a:endParaRPr lang="en-BR"/>
          </a:p>
        </p:txBody>
      </p:sp>
      <p:pic>
        <p:nvPicPr>
          <p:cNvPr id="6" name="Picture 5">
            <a:extLst>
              <a:ext uri="{FF2B5EF4-FFF2-40B4-BE49-F238E27FC236}">
                <a16:creationId xmlns:a16="http://schemas.microsoft.com/office/drawing/2014/main" id="{FE445E52-9DCF-0707-44BB-01FCF912AD4F}"/>
              </a:ext>
            </a:extLst>
          </p:cNvPr>
          <p:cNvPicPr>
            <a:picLocks noChangeAspect="1"/>
          </p:cNvPicPr>
          <p:nvPr/>
        </p:nvPicPr>
        <p:blipFill>
          <a:blip r:embed="rId2"/>
          <a:stretch>
            <a:fillRect/>
          </a:stretch>
        </p:blipFill>
        <p:spPr>
          <a:xfrm>
            <a:off x="838200" y="681037"/>
            <a:ext cx="8972633" cy="4769403"/>
          </a:xfrm>
          <a:prstGeom prst="rect">
            <a:avLst/>
          </a:prstGeom>
        </p:spPr>
      </p:pic>
    </p:spTree>
    <p:extLst>
      <p:ext uri="{BB962C8B-B14F-4D97-AF65-F5344CB8AC3E}">
        <p14:creationId xmlns:p14="http://schemas.microsoft.com/office/powerpoint/2010/main" val="17832847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87AFD-9492-5F64-EBAF-54F69E44700B}"/>
              </a:ext>
            </a:extLst>
          </p:cNvPr>
          <p:cNvSpPr>
            <a:spLocks noGrp="1"/>
          </p:cNvSpPr>
          <p:nvPr>
            <p:ph type="title"/>
          </p:nvPr>
        </p:nvSpPr>
        <p:spPr/>
        <p:txBody>
          <a:bodyPr/>
          <a:lstStyle/>
          <a:p>
            <a:endParaRPr lang="en-BR"/>
          </a:p>
        </p:txBody>
      </p:sp>
      <p:sp>
        <p:nvSpPr>
          <p:cNvPr id="3" name="Content Placeholder 2">
            <a:extLst>
              <a:ext uri="{FF2B5EF4-FFF2-40B4-BE49-F238E27FC236}">
                <a16:creationId xmlns:a16="http://schemas.microsoft.com/office/drawing/2014/main" id="{D1371E97-B5E7-96C2-B135-1C7887F66FB3}"/>
              </a:ext>
            </a:extLst>
          </p:cNvPr>
          <p:cNvSpPr>
            <a:spLocks noGrp="1"/>
          </p:cNvSpPr>
          <p:nvPr>
            <p:ph idx="1"/>
          </p:nvPr>
        </p:nvSpPr>
        <p:spPr/>
        <p:txBody>
          <a:bodyPr/>
          <a:lstStyle/>
          <a:p>
            <a:endParaRPr lang="en-BR"/>
          </a:p>
        </p:txBody>
      </p:sp>
      <p:pic>
        <p:nvPicPr>
          <p:cNvPr id="4" name="Picture 3">
            <a:extLst>
              <a:ext uri="{FF2B5EF4-FFF2-40B4-BE49-F238E27FC236}">
                <a16:creationId xmlns:a16="http://schemas.microsoft.com/office/drawing/2014/main" id="{F4AFDCAB-C6F2-781B-9DA2-9D4C422360A7}"/>
              </a:ext>
            </a:extLst>
          </p:cNvPr>
          <p:cNvPicPr>
            <a:picLocks noChangeAspect="1"/>
          </p:cNvPicPr>
          <p:nvPr/>
        </p:nvPicPr>
        <p:blipFill>
          <a:blip r:embed="rId2"/>
          <a:stretch>
            <a:fillRect/>
          </a:stretch>
        </p:blipFill>
        <p:spPr>
          <a:xfrm>
            <a:off x="292134" y="569305"/>
            <a:ext cx="9690066" cy="5270385"/>
          </a:xfrm>
          <a:prstGeom prst="rect">
            <a:avLst/>
          </a:prstGeom>
        </p:spPr>
      </p:pic>
    </p:spTree>
    <p:extLst>
      <p:ext uri="{BB962C8B-B14F-4D97-AF65-F5344CB8AC3E}">
        <p14:creationId xmlns:p14="http://schemas.microsoft.com/office/powerpoint/2010/main" val="15314473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E32DD-268F-9343-8A19-07AE0C219CAB}"/>
              </a:ext>
            </a:extLst>
          </p:cNvPr>
          <p:cNvSpPr>
            <a:spLocks noGrp="1"/>
          </p:cNvSpPr>
          <p:nvPr>
            <p:ph type="title"/>
          </p:nvPr>
        </p:nvSpPr>
        <p:spPr>
          <a:xfrm>
            <a:off x="526472" y="32471"/>
            <a:ext cx="10515600" cy="1325563"/>
          </a:xfrm>
        </p:spPr>
        <p:txBody>
          <a:bodyPr/>
          <a:lstStyle/>
          <a:p>
            <a:r>
              <a:rPr lang="en-BR" dirty="0">
                <a:solidFill>
                  <a:srgbClr val="002060"/>
                </a:solidFill>
              </a:rPr>
              <a:t>Declaração</a:t>
            </a:r>
          </a:p>
        </p:txBody>
      </p:sp>
      <p:sp>
        <p:nvSpPr>
          <p:cNvPr id="3" name="Content Placeholder 2">
            <a:extLst>
              <a:ext uri="{FF2B5EF4-FFF2-40B4-BE49-F238E27FC236}">
                <a16:creationId xmlns:a16="http://schemas.microsoft.com/office/drawing/2014/main" id="{6F91E76E-3937-0848-AA4C-64F0984B8B9B}"/>
              </a:ext>
            </a:extLst>
          </p:cNvPr>
          <p:cNvSpPr>
            <a:spLocks noGrp="1"/>
          </p:cNvSpPr>
          <p:nvPr>
            <p:ph idx="1"/>
          </p:nvPr>
        </p:nvSpPr>
        <p:spPr>
          <a:xfrm>
            <a:off x="526472" y="1006342"/>
            <a:ext cx="10515600" cy="4351338"/>
          </a:xfrm>
        </p:spPr>
        <p:txBody>
          <a:bodyPr>
            <a:noAutofit/>
          </a:bodyPr>
          <a:lstStyle/>
          <a:p>
            <a:pPr fontAlgn="base">
              <a:lnSpc>
                <a:spcPct val="100000"/>
              </a:lnSpc>
            </a:pPr>
            <a:r>
              <a:rPr lang="en-US" sz="1800" b="0" dirty="0" err="1">
                <a:solidFill>
                  <a:srgbClr val="002060"/>
                </a:solidFill>
              </a:rPr>
              <a:t>Não</a:t>
            </a:r>
            <a:r>
              <a:rPr lang="en-US" sz="1800" b="0" dirty="0">
                <a:solidFill>
                  <a:srgbClr val="002060"/>
                </a:solidFill>
              </a:rPr>
              <a:t> sou </a:t>
            </a:r>
            <a:r>
              <a:rPr lang="en-US" sz="1800" b="0" dirty="0" err="1">
                <a:solidFill>
                  <a:srgbClr val="002060"/>
                </a:solidFill>
              </a:rPr>
              <a:t>funcionária</a:t>
            </a:r>
            <a:r>
              <a:rPr lang="en-US" sz="1800" b="0" dirty="0">
                <a:solidFill>
                  <a:srgbClr val="002060"/>
                </a:solidFill>
              </a:rPr>
              <a:t> </a:t>
            </a:r>
            <a:r>
              <a:rPr lang="en-US" sz="1800" b="0" dirty="0" err="1">
                <a:solidFill>
                  <a:srgbClr val="002060"/>
                </a:solidFill>
              </a:rPr>
              <a:t>pública</a:t>
            </a:r>
            <a:r>
              <a:rPr lang="en-US" sz="1800" b="0" dirty="0">
                <a:solidFill>
                  <a:srgbClr val="002060"/>
                </a:solidFill>
              </a:rPr>
              <a:t>, </a:t>
            </a:r>
            <a:r>
              <a:rPr lang="en-US" sz="1800" b="0" dirty="0" err="1">
                <a:solidFill>
                  <a:srgbClr val="002060"/>
                </a:solidFill>
              </a:rPr>
              <a:t>nem</a:t>
            </a:r>
            <a:r>
              <a:rPr lang="en-US" sz="1800" b="0" dirty="0">
                <a:solidFill>
                  <a:srgbClr val="002060"/>
                </a:solidFill>
              </a:rPr>
              <a:t> </a:t>
            </a:r>
            <a:r>
              <a:rPr lang="en-US" sz="1800" b="0" dirty="0" err="1">
                <a:solidFill>
                  <a:srgbClr val="002060"/>
                </a:solidFill>
              </a:rPr>
              <a:t>represento</a:t>
            </a:r>
            <a:r>
              <a:rPr lang="en-US" sz="1800" b="0" dirty="0">
                <a:solidFill>
                  <a:srgbClr val="002060"/>
                </a:solidFill>
              </a:rPr>
              <a:t> </a:t>
            </a:r>
            <a:r>
              <a:rPr lang="en-US" sz="1800" b="0" dirty="0" err="1">
                <a:solidFill>
                  <a:srgbClr val="002060"/>
                </a:solidFill>
              </a:rPr>
              <a:t>qualquer</a:t>
            </a:r>
            <a:r>
              <a:rPr lang="en-US" sz="1800" b="0" dirty="0">
                <a:solidFill>
                  <a:srgbClr val="002060"/>
                </a:solidFill>
              </a:rPr>
              <a:t> </a:t>
            </a:r>
            <a:r>
              <a:rPr lang="en-US" sz="1800" b="0" dirty="0" err="1">
                <a:solidFill>
                  <a:srgbClr val="002060"/>
                </a:solidFill>
              </a:rPr>
              <a:t>esfera</a:t>
            </a:r>
            <a:r>
              <a:rPr lang="en-US" sz="1800" b="0" dirty="0">
                <a:solidFill>
                  <a:srgbClr val="002060"/>
                </a:solidFill>
              </a:rPr>
              <a:t> de </a:t>
            </a:r>
            <a:r>
              <a:rPr lang="en-US" sz="1800" b="0" dirty="0" err="1">
                <a:solidFill>
                  <a:srgbClr val="002060"/>
                </a:solidFill>
              </a:rPr>
              <a:t>governo</a:t>
            </a:r>
            <a:r>
              <a:rPr lang="en-US" sz="1800" b="0" dirty="0">
                <a:solidFill>
                  <a:srgbClr val="002060"/>
                </a:solidFill>
              </a:rPr>
              <a:t>;</a:t>
            </a:r>
          </a:p>
          <a:p>
            <a:pPr fontAlgn="base">
              <a:lnSpc>
                <a:spcPct val="100000"/>
              </a:lnSpc>
            </a:pPr>
            <a:r>
              <a:rPr lang="en-US" sz="1800" b="0" dirty="0">
                <a:solidFill>
                  <a:srgbClr val="002060"/>
                </a:solidFill>
              </a:rPr>
              <a:t>Sou </a:t>
            </a:r>
            <a:r>
              <a:rPr lang="en-US" sz="1800" b="0" dirty="0" err="1">
                <a:solidFill>
                  <a:srgbClr val="002060"/>
                </a:solidFill>
              </a:rPr>
              <a:t>sócia</a:t>
            </a:r>
            <a:r>
              <a:rPr lang="en-US" sz="1800" b="0" dirty="0">
                <a:solidFill>
                  <a:srgbClr val="002060"/>
                </a:solidFill>
              </a:rPr>
              <a:t> </a:t>
            </a:r>
            <a:r>
              <a:rPr lang="en-US" sz="1800" b="0" dirty="0" err="1">
                <a:solidFill>
                  <a:srgbClr val="002060"/>
                </a:solidFill>
              </a:rPr>
              <a:t>diretora</a:t>
            </a:r>
            <a:r>
              <a:rPr lang="en-US" sz="1800" b="0" dirty="0">
                <a:solidFill>
                  <a:srgbClr val="002060"/>
                </a:solidFill>
              </a:rPr>
              <a:t> da BLEAO </a:t>
            </a:r>
            <a:r>
              <a:rPr lang="en-US" sz="1800" b="0" dirty="0" err="1">
                <a:solidFill>
                  <a:srgbClr val="002060"/>
                </a:solidFill>
              </a:rPr>
              <a:t>Informática</a:t>
            </a:r>
            <a:r>
              <a:rPr lang="en-US" sz="1800" b="0" dirty="0">
                <a:solidFill>
                  <a:srgbClr val="002060"/>
                </a:solidFill>
              </a:rPr>
              <a:t> </a:t>
            </a:r>
            <a:r>
              <a:rPr lang="en-US" sz="1800" b="0" dirty="0" err="1">
                <a:solidFill>
                  <a:srgbClr val="002060"/>
                </a:solidFill>
              </a:rPr>
              <a:t>em</a:t>
            </a:r>
            <a:r>
              <a:rPr lang="en-US" sz="1800" b="0" dirty="0">
                <a:solidFill>
                  <a:srgbClr val="002060"/>
                </a:solidFill>
              </a:rPr>
              <a:t> </a:t>
            </a:r>
            <a:r>
              <a:rPr lang="en-US" sz="1800" b="0" dirty="0" err="1">
                <a:solidFill>
                  <a:srgbClr val="002060"/>
                </a:solidFill>
              </a:rPr>
              <a:t>Saúde</a:t>
            </a:r>
            <a:r>
              <a:rPr lang="en-US" sz="1800" b="0" dirty="0">
                <a:solidFill>
                  <a:srgbClr val="002060"/>
                </a:solidFill>
              </a:rPr>
              <a:t> (1998 - );</a:t>
            </a:r>
          </a:p>
          <a:p>
            <a:pPr fontAlgn="base">
              <a:lnSpc>
                <a:spcPct val="100000"/>
              </a:lnSpc>
            </a:pPr>
            <a:r>
              <a:rPr lang="en-US" sz="1800" b="0" dirty="0">
                <a:solidFill>
                  <a:srgbClr val="002060"/>
                </a:solidFill>
              </a:rPr>
              <a:t>Sou </a:t>
            </a:r>
            <a:r>
              <a:rPr lang="en-US" sz="1800" b="0" dirty="0" err="1">
                <a:solidFill>
                  <a:srgbClr val="002060"/>
                </a:solidFill>
              </a:rPr>
              <a:t>fundadora</a:t>
            </a:r>
            <a:r>
              <a:rPr lang="en-US" sz="1800" b="0" dirty="0">
                <a:solidFill>
                  <a:srgbClr val="002060"/>
                </a:solidFill>
              </a:rPr>
              <a:t> da SBIS (1996) e </a:t>
            </a:r>
            <a:r>
              <a:rPr lang="en-US" sz="1800" b="0" dirty="0" err="1">
                <a:solidFill>
                  <a:srgbClr val="002060"/>
                </a:solidFill>
              </a:rPr>
              <a:t>fui</a:t>
            </a:r>
            <a:r>
              <a:rPr lang="en-US" sz="1800" b="0" dirty="0">
                <a:solidFill>
                  <a:srgbClr val="002060"/>
                </a:solidFill>
              </a:rPr>
              <a:t> president </a:t>
            </a:r>
            <a:r>
              <a:rPr lang="en-US" sz="1800" b="0" dirty="0" err="1">
                <a:solidFill>
                  <a:srgbClr val="002060"/>
                </a:solidFill>
              </a:rPr>
              <a:t>por</a:t>
            </a:r>
            <a:r>
              <a:rPr lang="en-US" sz="1800" b="0" dirty="0">
                <a:solidFill>
                  <a:srgbClr val="002060"/>
                </a:solidFill>
              </a:rPr>
              <a:t> </a:t>
            </a:r>
            <a:r>
              <a:rPr lang="en-US" sz="1800" b="0" dirty="0" err="1">
                <a:solidFill>
                  <a:srgbClr val="002060"/>
                </a:solidFill>
              </a:rPr>
              <a:t>três</a:t>
            </a:r>
            <a:r>
              <a:rPr lang="en-US" sz="1800" b="0" dirty="0">
                <a:solidFill>
                  <a:srgbClr val="002060"/>
                </a:solidFill>
              </a:rPr>
              <a:t> </a:t>
            </a:r>
            <a:r>
              <a:rPr lang="en-US" sz="1800" b="0" dirty="0" err="1">
                <a:solidFill>
                  <a:srgbClr val="002060"/>
                </a:solidFill>
              </a:rPr>
              <a:t>gestões</a:t>
            </a:r>
            <a:r>
              <a:rPr lang="en-US" sz="1800" dirty="0">
                <a:solidFill>
                  <a:srgbClr val="002060"/>
                </a:solidFill>
              </a:rPr>
              <a:t>;</a:t>
            </a:r>
            <a:r>
              <a:rPr lang="en-US" sz="1800" b="0" dirty="0">
                <a:solidFill>
                  <a:srgbClr val="002060"/>
                </a:solidFill>
              </a:rPr>
              <a:t> </a:t>
            </a:r>
          </a:p>
          <a:p>
            <a:pPr fontAlgn="base">
              <a:lnSpc>
                <a:spcPct val="100000"/>
              </a:lnSpc>
            </a:pPr>
            <a:r>
              <a:rPr lang="en-US" sz="1800" b="0" dirty="0" err="1">
                <a:solidFill>
                  <a:srgbClr val="002060"/>
                </a:solidFill>
              </a:rPr>
              <a:t>Funcionária</a:t>
            </a:r>
            <a:r>
              <a:rPr lang="en-US" sz="1800" b="0" dirty="0">
                <a:solidFill>
                  <a:srgbClr val="002060"/>
                </a:solidFill>
              </a:rPr>
              <a:t> do HSL – </a:t>
            </a:r>
            <a:r>
              <a:rPr lang="en-US" sz="1800" b="0" dirty="0" err="1">
                <a:solidFill>
                  <a:srgbClr val="002060"/>
                </a:solidFill>
              </a:rPr>
              <a:t>especialista</a:t>
            </a:r>
            <a:r>
              <a:rPr lang="en-US" sz="1800" b="0" dirty="0">
                <a:solidFill>
                  <a:srgbClr val="002060"/>
                </a:solidFill>
              </a:rPr>
              <a:t> </a:t>
            </a:r>
            <a:r>
              <a:rPr lang="en-US" sz="1800" b="0" dirty="0" err="1">
                <a:solidFill>
                  <a:srgbClr val="002060"/>
                </a:solidFill>
              </a:rPr>
              <a:t>em</a:t>
            </a:r>
            <a:r>
              <a:rPr lang="en-US" sz="1800" b="0" dirty="0">
                <a:solidFill>
                  <a:srgbClr val="002060"/>
                </a:solidFill>
              </a:rPr>
              <a:t> </a:t>
            </a:r>
            <a:r>
              <a:rPr lang="en-US" sz="1800" b="0" dirty="0" err="1">
                <a:solidFill>
                  <a:srgbClr val="002060"/>
                </a:solidFill>
              </a:rPr>
              <a:t>projetos</a:t>
            </a:r>
            <a:r>
              <a:rPr lang="en-US" sz="1800" b="0" dirty="0">
                <a:solidFill>
                  <a:srgbClr val="002060"/>
                </a:solidFill>
              </a:rPr>
              <a:t> – </a:t>
            </a:r>
            <a:r>
              <a:rPr lang="en-US" sz="1800" b="0" dirty="0" err="1">
                <a:solidFill>
                  <a:srgbClr val="002060"/>
                </a:solidFill>
              </a:rPr>
              <a:t>equipe</a:t>
            </a:r>
            <a:r>
              <a:rPr lang="en-US" sz="1800" b="0" dirty="0">
                <a:solidFill>
                  <a:srgbClr val="002060"/>
                </a:solidFill>
              </a:rPr>
              <a:t> PROADI </a:t>
            </a:r>
          </a:p>
          <a:p>
            <a:pPr lvl="1" fontAlgn="base">
              <a:lnSpc>
                <a:spcPct val="100000"/>
              </a:lnSpc>
            </a:pPr>
            <a:r>
              <a:rPr lang="en-US" sz="1600" dirty="0" err="1">
                <a:solidFill>
                  <a:srgbClr val="002060"/>
                </a:solidFill>
              </a:rPr>
              <a:t>Projeto</a:t>
            </a:r>
            <a:r>
              <a:rPr lang="en-US" sz="1600" dirty="0">
                <a:solidFill>
                  <a:srgbClr val="002060"/>
                </a:solidFill>
              </a:rPr>
              <a:t> </a:t>
            </a:r>
            <a:r>
              <a:rPr lang="en-US" sz="1600" dirty="0" err="1">
                <a:solidFill>
                  <a:srgbClr val="002060"/>
                </a:solidFill>
              </a:rPr>
              <a:t>Proadi</a:t>
            </a:r>
            <a:r>
              <a:rPr lang="en-US" sz="1600" dirty="0">
                <a:solidFill>
                  <a:srgbClr val="002060"/>
                </a:solidFill>
              </a:rPr>
              <a:t> – OBM – </a:t>
            </a:r>
            <a:r>
              <a:rPr lang="en-US" sz="1600" dirty="0" err="1">
                <a:solidFill>
                  <a:srgbClr val="002060"/>
                </a:solidFill>
              </a:rPr>
              <a:t>Ontologia</a:t>
            </a:r>
            <a:r>
              <a:rPr lang="en-US" sz="1600" dirty="0">
                <a:solidFill>
                  <a:srgbClr val="002060"/>
                </a:solidFill>
              </a:rPr>
              <a:t> </a:t>
            </a:r>
            <a:r>
              <a:rPr lang="en-US" sz="1600" dirty="0" err="1">
                <a:solidFill>
                  <a:srgbClr val="002060"/>
                </a:solidFill>
              </a:rPr>
              <a:t>Brasileira</a:t>
            </a:r>
            <a:r>
              <a:rPr lang="en-US" sz="1600" dirty="0">
                <a:solidFill>
                  <a:srgbClr val="002060"/>
                </a:solidFill>
              </a:rPr>
              <a:t> de </a:t>
            </a:r>
            <a:r>
              <a:rPr lang="en-US" sz="1600" dirty="0" err="1">
                <a:solidFill>
                  <a:srgbClr val="002060"/>
                </a:solidFill>
              </a:rPr>
              <a:t>Medicamentos</a:t>
            </a:r>
            <a:r>
              <a:rPr lang="en-US" sz="1600" dirty="0">
                <a:solidFill>
                  <a:srgbClr val="002060"/>
                </a:solidFill>
              </a:rPr>
              <a:t> (2015-2017)</a:t>
            </a:r>
            <a:endParaRPr lang="en-US" sz="1600" b="0" dirty="0">
              <a:solidFill>
                <a:srgbClr val="002060"/>
              </a:solidFill>
            </a:endParaRPr>
          </a:p>
          <a:p>
            <a:pPr lvl="1" fontAlgn="base">
              <a:lnSpc>
                <a:spcPct val="100000"/>
              </a:lnSpc>
            </a:pPr>
            <a:r>
              <a:rPr lang="en-US" sz="1600" b="0" dirty="0" err="1">
                <a:solidFill>
                  <a:srgbClr val="002060"/>
                </a:solidFill>
              </a:rPr>
              <a:t>Projeto</a:t>
            </a:r>
            <a:r>
              <a:rPr lang="en-US" sz="1600" b="0" dirty="0">
                <a:solidFill>
                  <a:srgbClr val="002060"/>
                </a:solidFill>
              </a:rPr>
              <a:t> </a:t>
            </a:r>
            <a:r>
              <a:rPr lang="en-US" sz="1600" b="0" dirty="0" err="1">
                <a:solidFill>
                  <a:srgbClr val="002060"/>
                </a:solidFill>
              </a:rPr>
              <a:t>Proadi</a:t>
            </a:r>
            <a:r>
              <a:rPr lang="en-US" sz="1600" b="0" dirty="0">
                <a:solidFill>
                  <a:srgbClr val="002060"/>
                </a:solidFill>
              </a:rPr>
              <a:t> DIGISUS: </a:t>
            </a:r>
            <a:r>
              <a:rPr lang="en-US" sz="1600" b="0" dirty="0" err="1">
                <a:solidFill>
                  <a:srgbClr val="002060"/>
                </a:solidFill>
              </a:rPr>
              <a:t>Programa</a:t>
            </a:r>
            <a:r>
              <a:rPr lang="en-US" sz="1600" b="0" dirty="0">
                <a:solidFill>
                  <a:srgbClr val="002060"/>
                </a:solidFill>
              </a:rPr>
              <a:t> de </a:t>
            </a:r>
            <a:r>
              <a:rPr lang="en-US" sz="1600" b="0" dirty="0" err="1">
                <a:solidFill>
                  <a:srgbClr val="002060"/>
                </a:solidFill>
              </a:rPr>
              <a:t>Pós-Graduação</a:t>
            </a:r>
            <a:r>
              <a:rPr lang="en-US" sz="1600" b="0" dirty="0">
                <a:solidFill>
                  <a:srgbClr val="002060"/>
                </a:solidFill>
              </a:rPr>
              <a:t> </a:t>
            </a:r>
            <a:r>
              <a:rPr lang="en-US" sz="1600" b="0" dirty="0" err="1">
                <a:solidFill>
                  <a:srgbClr val="002060"/>
                </a:solidFill>
              </a:rPr>
              <a:t>em</a:t>
            </a:r>
            <a:r>
              <a:rPr lang="en-US" sz="1600" b="0" dirty="0">
                <a:solidFill>
                  <a:srgbClr val="002060"/>
                </a:solidFill>
              </a:rPr>
              <a:t> </a:t>
            </a:r>
            <a:r>
              <a:rPr lang="en-US" sz="1600" b="0" dirty="0" err="1">
                <a:solidFill>
                  <a:srgbClr val="002060"/>
                </a:solidFill>
              </a:rPr>
              <a:t>Informática</a:t>
            </a:r>
            <a:r>
              <a:rPr lang="en-US" sz="1600" b="0" dirty="0">
                <a:solidFill>
                  <a:srgbClr val="002060"/>
                </a:solidFill>
              </a:rPr>
              <a:t> </a:t>
            </a:r>
            <a:r>
              <a:rPr lang="en-US" sz="1600" b="0" dirty="0" err="1">
                <a:solidFill>
                  <a:srgbClr val="002060"/>
                </a:solidFill>
              </a:rPr>
              <a:t>em</a:t>
            </a:r>
            <a:r>
              <a:rPr lang="en-US" sz="1600" b="0" dirty="0">
                <a:solidFill>
                  <a:srgbClr val="002060"/>
                </a:solidFill>
              </a:rPr>
              <a:t> </a:t>
            </a:r>
            <a:r>
              <a:rPr lang="en-US" sz="1600" b="0" dirty="0" err="1">
                <a:solidFill>
                  <a:srgbClr val="002060"/>
                </a:solidFill>
              </a:rPr>
              <a:t>Saúde</a:t>
            </a:r>
            <a:r>
              <a:rPr lang="en-US" sz="1600" b="0" dirty="0">
                <a:solidFill>
                  <a:srgbClr val="002060"/>
                </a:solidFill>
              </a:rPr>
              <a:t> do IEP/Hospital </a:t>
            </a:r>
            <a:r>
              <a:rPr lang="en-US" sz="1600" b="0" dirty="0" err="1">
                <a:solidFill>
                  <a:srgbClr val="002060"/>
                </a:solidFill>
              </a:rPr>
              <a:t>Sírio</a:t>
            </a:r>
            <a:r>
              <a:rPr lang="en-US" sz="1600" b="0" dirty="0">
                <a:solidFill>
                  <a:srgbClr val="002060"/>
                </a:solidFill>
              </a:rPr>
              <a:t> </a:t>
            </a:r>
            <a:r>
              <a:rPr lang="en-US" sz="1600" b="0" dirty="0" err="1">
                <a:solidFill>
                  <a:srgbClr val="002060"/>
                </a:solidFill>
              </a:rPr>
              <a:t>Libanês</a:t>
            </a:r>
            <a:r>
              <a:rPr lang="en-US" sz="1600" b="0" dirty="0">
                <a:solidFill>
                  <a:srgbClr val="002060"/>
                </a:solidFill>
              </a:rPr>
              <a:t>  - (2014 - 2020);</a:t>
            </a:r>
          </a:p>
          <a:p>
            <a:pPr lvl="1" fontAlgn="base">
              <a:lnSpc>
                <a:spcPct val="100000"/>
              </a:lnSpc>
            </a:pPr>
            <a:r>
              <a:rPr lang="en-US" sz="1600" b="0" dirty="0" err="1">
                <a:solidFill>
                  <a:srgbClr val="002060"/>
                </a:solidFill>
              </a:rPr>
              <a:t>Projeto</a:t>
            </a:r>
            <a:r>
              <a:rPr lang="en-US" sz="1600" b="0" dirty="0">
                <a:solidFill>
                  <a:srgbClr val="002060"/>
                </a:solidFill>
              </a:rPr>
              <a:t> </a:t>
            </a:r>
            <a:r>
              <a:rPr lang="en-US" sz="1600" b="0" dirty="0" err="1">
                <a:solidFill>
                  <a:srgbClr val="002060"/>
                </a:solidFill>
              </a:rPr>
              <a:t>Proadi</a:t>
            </a:r>
            <a:r>
              <a:rPr lang="en-US" sz="1600" b="0" dirty="0">
                <a:solidFill>
                  <a:srgbClr val="002060"/>
                </a:solidFill>
              </a:rPr>
              <a:t> Regula </a:t>
            </a:r>
            <a:r>
              <a:rPr lang="en-US" sz="1600" b="0" dirty="0" err="1">
                <a:solidFill>
                  <a:srgbClr val="002060"/>
                </a:solidFill>
              </a:rPr>
              <a:t>Mais</a:t>
            </a:r>
            <a:r>
              <a:rPr lang="en-US" sz="1600" b="0" dirty="0">
                <a:solidFill>
                  <a:srgbClr val="002060"/>
                </a:solidFill>
              </a:rPr>
              <a:t> – (2020 - 2021);</a:t>
            </a:r>
          </a:p>
          <a:p>
            <a:pPr lvl="1" fontAlgn="base">
              <a:lnSpc>
                <a:spcPct val="100000"/>
              </a:lnSpc>
            </a:pPr>
            <a:r>
              <a:rPr lang="en-US" sz="1600" b="0" dirty="0" err="1">
                <a:solidFill>
                  <a:srgbClr val="002060"/>
                </a:solidFill>
              </a:rPr>
              <a:t>Projetos</a:t>
            </a:r>
            <a:r>
              <a:rPr lang="en-US" sz="1600" b="0" dirty="0">
                <a:solidFill>
                  <a:srgbClr val="002060"/>
                </a:solidFill>
              </a:rPr>
              <a:t> </a:t>
            </a:r>
            <a:r>
              <a:rPr lang="en-US" sz="1600" b="0" dirty="0" err="1">
                <a:solidFill>
                  <a:srgbClr val="002060"/>
                </a:solidFill>
              </a:rPr>
              <a:t>Proadi</a:t>
            </a:r>
            <a:r>
              <a:rPr lang="en-US" sz="1600" b="0" dirty="0">
                <a:solidFill>
                  <a:srgbClr val="002060"/>
                </a:solidFill>
              </a:rPr>
              <a:t> TeleUTI e </a:t>
            </a:r>
            <a:r>
              <a:rPr lang="en-US" sz="1600" b="0" dirty="0" err="1">
                <a:solidFill>
                  <a:srgbClr val="002060"/>
                </a:solidFill>
              </a:rPr>
              <a:t>TeleNordeste</a:t>
            </a:r>
            <a:r>
              <a:rPr lang="en-US" sz="1600" b="0" dirty="0">
                <a:solidFill>
                  <a:srgbClr val="002060"/>
                </a:solidFill>
              </a:rPr>
              <a:t> ( 2022 - )</a:t>
            </a:r>
          </a:p>
          <a:p>
            <a:pPr lvl="1" fontAlgn="base">
              <a:lnSpc>
                <a:spcPct val="100000"/>
              </a:lnSpc>
            </a:pPr>
            <a:r>
              <a:rPr lang="en-US" sz="1600" b="0" dirty="0" err="1">
                <a:solidFill>
                  <a:srgbClr val="002060"/>
                </a:solidFill>
              </a:rPr>
              <a:t>Projeto</a:t>
            </a:r>
            <a:r>
              <a:rPr lang="en-US" sz="1600" b="0" dirty="0">
                <a:solidFill>
                  <a:srgbClr val="002060"/>
                </a:solidFill>
              </a:rPr>
              <a:t> </a:t>
            </a:r>
            <a:r>
              <a:rPr lang="en-US" sz="1600" b="0" dirty="0" err="1">
                <a:solidFill>
                  <a:srgbClr val="002060"/>
                </a:solidFill>
              </a:rPr>
              <a:t>Proadi</a:t>
            </a:r>
            <a:r>
              <a:rPr lang="en-US" sz="1600" b="0" dirty="0">
                <a:solidFill>
                  <a:srgbClr val="002060"/>
                </a:solidFill>
              </a:rPr>
              <a:t> IPS – </a:t>
            </a:r>
            <a:r>
              <a:rPr lang="en-US" sz="1600" b="0" dirty="0" err="1">
                <a:solidFill>
                  <a:srgbClr val="002060"/>
                </a:solidFill>
              </a:rPr>
              <a:t>Sumário</a:t>
            </a:r>
            <a:r>
              <a:rPr lang="en-US" sz="1600" b="0" dirty="0">
                <a:solidFill>
                  <a:srgbClr val="002060"/>
                </a:solidFill>
              </a:rPr>
              <a:t> </a:t>
            </a:r>
            <a:r>
              <a:rPr lang="en-US" sz="1600" b="0" dirty="0" err="1">
                <a:solidFill>
                  <a:srgbClr val="002060"/>
                </a:solidFill>
              </a:rPr>
              <a:t>Internacional</a:t>
            </a:r>
            <a:r>
              <a:rPr lang="en-US" sz="1600" b="0" dirty="0">
                <a:solidFill>
                  <a:srgbClr val="002060"/>
                </a:solidFill>
              </a:rPr>
              <a:t> do </a:t>
            </a:r>
            <a:r>
              <a:rPr lang="en-US" sz="1600" b="0" dirty="0" err="1">
                <a:solidFill>
                  <a:srgbClr val="002060"/>
                </a:solidFill>
              </a:rPr>
              <a:t>Paciente</a:t>
            </a:r>
            <a:r>
              <a:rPr lang="en-US" sz="1600" b="0" dirty="0">
                <a:solidFill>
                  <a:srgbClr val="002060"/>
                </a:solidFill>
              </a:rPr>
              <a:t> (2023 - )</a:t>
            </a:r>
          </a:p>
          <a:p>
            <a:pPr fontAlgn="base">
              <a:lnSpc>
                <a:spcPct val="100000"/>
              </a:lnSpc>
            </a:pPr>
            <a:r>
              <a:rPr lang="en-US" sz="1800" b="0" dirty="0" err="1">
                <a:solidFill>
                  <a:srgbClr val="002060"/>
                </a:solidFill>
              </a:rPr>
              <a:t>Participei</a:t>
            </a:r>
            <a:r>
              <a:rPr lang="en-US" sz="1800" b="0" dirty="0">
                <a:solidFill>
                  <a:srgbClr val="002060"/>
                </a:solidFill>
              </a:rPr>
              <a:t> da </a:t>
            </a:r>
            <a:r>
              <a:rPr lang="en-US" sz="1800" b="0" dirty="0" err="1">
                <a:solidFill>
                  <a:srgbClr val="002060"/>
                </a:solidFill>
              </a:rPr>
              <a:t>elaboração</a:t>
            </a:r>
            <a:r>
              <a:rPr lang="en-US" sz="1800" b="0" dirty="0">
                <a:solidFill>
                  <a:srgbClr val="002060"/>
                </a:solidFill>
              </a:rPr>
              <a:t> dos </a:t>
            </a:r>
            <a:r>
              <a:rPr lang="en-US" sz="1800" b="0" dirty="0" err="1">
                <a:solidFill>
                  <a:srgbClr val="002060"/>
                </a:solidFill>
              </a:rPr>
              <a:t>documentos</a:t>
            </a:r>
            <a:r>
              <a:rPr lang="en-US" sz="1800" b="0" dirty="0">
                <a:solidFill>
                  <a:srgbClr val="002060"/>
                </a:solidFill>
              </a:rPr>
              <a:t> </a:t>
            </a:r>
          </a:p>
          <a:p>
            <a:pPr lvl="1" fontAlgn="base">
              <a:lnSpc>
                <a:spcPct val="100000"/>
              </a:lnSpc>
            </a:pPr>
            <a:r>
              <a:rPr lang="en-US" sz="1600" b="0" dirty="0" err="1">
                <a:solidFill>
                  <a:srgbClr val="002060"/>
                </a:solidFill>
              </a:rPr>
              <a:t>Estratégia</a:t>
            </a:r>
            <a:r>
              <a:rPr lang="en-US" sz="1600" b="0" dirty="0">
                <a:solidFill>
                  <a:srgbClr val="002060"/>
                </a:solidFill>
              </a:rPr>
              <a:t> de e-</a:t>
            </a:r>
            <a:r>
              <a:rPr lang="en-US" sz="1600" b="0" dirty="0" err="1">
                <a:solidFill>
                  <a:srgbClr val="002060"/>
                </a:solidFill>
              </a:rPr>
              <a:t>Saúde</a:t>
            </a:r>
            <a:r>
              <a:rPr lang="en-US" sz="1600" b="0" dirty="0">
                <a:solidFill>
                  <a:srgbClr val="002060"/>
                </a:solidFill>
              </a:rPr>
              <a:t> para o </a:t>
            </a:r>
            <a:r>
              <a:rPr lang="en-US" sz="1600" b="0" dirty="0" err="1">
                <a:solidFill>
                  <a:srgbClr val="002060"/>
                </a:solidFill>
              </a:rPr>
              <a:t>Brasil</a:t>
            </a:r>
            <a:r>
              <a:rPr lang="en-US" sz="1600" b="0" dirty="0">
                <a:solidFill>
                  <a:srgbClr val="002060"/>
                </a:solidFill>
              </a:rPr>
              <a:t>, no GT2 – </a:t>
            </a:r>
            <a:r>
              <a:rPr lang="en-US" sz="1600" b="0" dirty="0" err="1">
                <a:solidFill>
                  <a:srgbClr val="002060"/>
                </a:solidFill>
              </a:rPr>
              <a:t>Sistemas</a:t>
            </a:r>
            <a:r>
              <a:rPr lang="en-US" sz="1600" b="0" dirty="0">
                <a:solidFill>
                  <a:srgbClr val="002060"/>
                </a:solidFill>
              </a:rPr>
              <a:t>, </a:t>
            </a:r>
            <a:r>
              <a:rPr lang="en-US" sz="1600" b="0" dirty="0" err="1">
                <a:solidFill>
                  <a:srgbClr val="002060"/>
                </a:solidFill>
              </a:rPr>
              <a:t>Aplicativos</a:t>
            </a:r>
            <a:r>
              <a:rPr lang="en-US" sz="1600" b="0" dirty="0">
                <a:solidFill>
                  <a:srgbClr val="002060"/>
                </a:solidFill>
              </a:rPr>
              <a:t> e </a:t>
            </a:r>
            <a:r>
              <a:rPr lang="en-US" sz="1600" b="0" dirty="0" err="1">
                <a:solidFill>
                  <a:srgbClr val="002060"/>
                </a:solidFill>
              </a:rPr>
              <a:t>Interoperabilidade</a:t>
            </a:r>
            <a:r>
              <a:rPr lang="en-US" sz="1600" b="0" dirty="0">
                <a:solidFill>
                  <a:srgbClr val="002060"/>
                </a:solidFill>
              </a:rPr>
              <a:t> (2011-14);</a:t>
            </a:r>
          </a:p>
          <a:p>
            <a:pPr lvl="1" fontAlgn="base">
              <a:lnSpc>
                <a:spcPct val="100000"/>
              </a:lnSpc>
            </a:pPr>
            <a:r>
              <a:rPr lang="en-US" sz="1600" dirty="0">
                <a:solidFill>
                  <a:srgbClr val="002060"/>
                </a:solidFill>
              </a:rPr>
              <a:t>Digital Health </a:t>
            </a:r>
            <a:r>
              <a:rPr lang="en-US" sz="1600" dirty="0" err="1">
                <a:solidFill>
                  <a:srgbClr val="002060"/>
                </a:solidFill>
              </a:rPr>
              <a:t>Plataform</a:t>
            </a:r>
            <a:r>
              <a:rPr lang="en-US" sz="1600" dirty="0">
                <a:solidFill>
                  <a:srgbClr val="002060"/>
                </a:solidFill>
              </a:rPr>
              <a:t> Handbook - ITU/WHO (2019);</a:t>
            </a:r>
            <a:endParaRPr lang="en-US" sz="1600" b="0" dirty="0">
              <a:solidFill>
                <a:srgbClr val="002060"/>
              </a:solidFill>
            </a:endParaRPr>
          </a:p>
          <a:p>
            <a:pPr fontAlgn="base">
              <a:lnSpc>
                <a:spcPct val="100000"/>
              </a:lnSpc>
            </a:pPr>
            <a:r>
              <a:rPr lang="en-US" sz="1800" b="0" dirty="0">
                <a:solidFill>
                  <a:srgbClr val="002060"/>
                </a:solidFill>
              </a:rPr>
              <a:t>Sou </a:t>
            </a:r>
            <a:r>
              <a:rPr lang="en-US" sz="1800" b="0" dirty="0" err="1">
                <a:solidFill>
                  <a:srgbClr val="002060"/>
                </a:solidFill>
              </a:rPr>
              <a:t>membro</a:t>
            </a:r>
            <a:r>
              <a:rPr lang="en-US" sz="1800" b="0" dirty="0">
                <a:solidFill>
                  <a:srgbClr val="002060"/>
                </a:solidFill>
              </a:rPr>
              <a:t> </a:t>
            </a:r>
            <a:r>
              <a:rPr lang="en-US" sz="1800" b="0" dirty="0" err="1">
                <a:solidFill>
                  <a:srgbClr val="002060"/>
                </a:solidFill>
              </a:rPr>
              <a:t>fundador</a:t>
            </a:r>
            <a:r>
              <a:rPr lang="en-US" sz="1800" b="0" dirty="0">
                <a:solidFill>
                  <a:srgbClr val="002060"/>
                </a:solidFill>
              </a:rPr>
              <a:t> da IAHSI – International Academy of Health Sciences Informatics  (2017);</a:t>
            </a:r>
          </a:p>
          <a:p>
            <a:pPr fontAlgn="base">
              <a:lnSpc>
                <a:spcPct val="100000"/>
              </a:lnSpc>
            </a:pPr>
            <a:r>
              <a:rPr lang="en-US" sz="1800" b="1" dirty="0" err="1">
                <a:solidFill>
                  <a:srgbClr val="002060"/>
                </a:solidFill>
              </a:rPr>
              <a:t>Esta</a:t>
            </a:r>
            <a:r>
              <a:rPr lang="en-US" sz="1800" b="1" dirty="0">
                <a:solidFill>
                  <a:srgbClr val="002060"/>
                </a:solidFill>
              </a:rPr>
              <a:t> </a:t>
            </a:r>
            <a:r>
              <a:rPr lang="en-US" sz="1800" b="1" dirty="0" err="1">
                <a:solidFill>
                  <a:srgbClr val="002060"/>
                </a:solidFill>
              </a:rPr>
              <a:t>apresentação</a:t>
            </a:r>
            <a:r>
              <a:rPr lang="en-US" sz="1800" b="1" dirty="0">
                <a:solidFill>
                  <a:srgbClr val="002060"/>
                </a:solidFill>
              </a:rPr>
              <a:t> </a:t>
            </a:r>
            <a:r>
              <a:rPr lang="en-US" sz="1800" b="1" dirty="0" err="1">
                <a:solidFill>
                  <a:srgbClr val="002060"/>
                </a:solidFill>
              </a:rPr>
              <a:t>reflete</a:t>
            </a:r>
            <a:r>
              <a:rPr lang="en-US" sz="1800" b="1" dirty="0">
                <a:solidFill>
                  <a:srgbClr val="002060"/>
                </a:solidFill>
              </a:rPr>
              <a:t> </a:t>
            </a:r>
            <a:r>
              <a:rPr lang="en-US" sz="1800" b="1" dirty="0" err="1">
                <a:solidFill>
                  <a:srgbClr val="002060"/>
                </a:solidFill>
              </a:rPr>
              <a:t>unicamente</a:t>
            </a:r>
            <a:r>
              <a:rPr lang="en-US" sz="1800" b="1" dirty="0">
                <a:solidFill>
                  <a:srgbClr val="002060"/>
                </a:solidFill>
              </a:rPr>
              <a:t> a  </a:t>
            </a:r>
            <a:r>
              <a:rPr lang="en-US" sz="1800" b="1" dirty="0" err="1">
                <a:solidFill>
                  <a:srgbClr val="002060"/>
                </a:solidFill>
              </a:rPr>
              <a:t>minha</a:t>
            </a:r>
            <a:r>
              <a:rPr lang="en-US" sz="1800" b="1" dirty="0">
                <a:solidFill>
                  <a:srgbClr val="002060"/>
                </a:solidFill>
              </a:rPr>
              <a:t> </a:t>
            </a:r>
            <a:r>
              <a:rPr lang="en-US" sz="1800" b="1" dirty="0" err="1">
                <a:solidFill>
                  <a:srgbClr val="002060"/>
                </a:solidFill>
              </a:rPr>
              <a:t>posição</a:t>
            </a:r>
            <a:r>
              <a:rPr lang="en-US" sz="1800" b="1" dirty="0">
                <a:solidFill>
                  <a:srgbClr val="002060"/>
                </a:solidFill>
              </a:rPr>
              <a:t> </a:t>
            </a:r>
            <a:r>
              <a:rPr lang="en-US" sz="1800" b="1" dirty="0" err="1">
                <a:solidFill>
                  <a:srgbClr val="002060"/>
                </a:solidFill>
              </a:rPr>
              <a:t>pessoal</a:t>
            </a:r>
            <a:r>
              <a:rPr lang="en-US" sz="1800" b="1" dirty="0">
                <a:solidFill>
                  <a:srgbClr val="002060"/>
                </a:solidFill>
              </a:rPr>
              <a:t> e </a:t>
            </a:r>
            <a:r>
              <a:rPr lang="en-US" sz="1800" b="1" dirty="0" err="1">
                <a:solidFill>
                  <a:srgbClr val="002060"/>
                </a:solidFill>
              </a:rPr>
              <a:t>baseada</a:t>
            </a:r>
            <a:r>
              <a:rPr lang="en-US" sz="1800" b="1" dirty="0">
                <a:solidFill>
                  <a:srgbClr val="002060"/>
                </a:solidFill>
              </a:rPr>
              <a:t> </a:t>
            </a:r>
            <a:r>
              <a:rPr lang="en-US" sz="1800" b="1" dirty="0" err="1">
                <a:solidFill>
                  <a:srgbClr val="002060"/>
                </a:solidFill>
              </a:rPr>
              <a:t>em</a:t>
            </a:r>
            <a:r>
              <a:rPr lang="en-US" sz="1800" b="1" dirty="0">
                <a:solidFill>
                  <a:srgbClr val="002060"/>
                </a:solidFill>
              </a:rPr>
              <a:t> </a:t>
            </a:r>
            <a:r>
              <a:rPr lang="pt-BR" sz="1800" b="1" dirty="0">
                <a:solidFill>
                  <a:srgbClr val="002060"/>
                </a:solidFill>
              </a:rPr>
              <a:t>informações de domínio publico</a:t>
            </a:r>
            <a:r>
              <a:rPr lang="en-US" sz="1800" b="1" dirty="0">
                <a:solidFill>
                  <a:srgbClr val="002060"/>
                </a:solidFill>
              </a:rPr>
              <a:t> ;  </a:t>
            </a:r>
            <a:endParaRPr lang="en-US" sz="1600" b="1" dirty="0">
              <a:solidFill>
                <a:srgbClr val="002060"/>
              </a:solidFill>
            </a:endParaRPr>
          </a:p>
        </p:txBody>
      </p:sp>
      <p:sp>
        <p:nvSpPr>
          <p:cNvPr id="5" name="Slide Number Placeholder 4">
            <a:extLst>
              <a:ext uri="{FF2B5EF4-FFF2-40B4-BE49-F238E27FC236}">
                <a16:creationId xmlns:a16="http://schemas.microsoft.com/office/drawing/2014/main" id="{DD0D03BE-F950-F541-84A1-077CD2CD7AA4}"/>
              </a:ext>
            </a:extLst>
          </p:cNvPr>
          <p:cNvSpPr>
            <a:spLocks noGrp="1"/>
          </p:cNvSpPr>
          <p:nvPr>
            <p:ph type="sldNum" sz="quarter" idx="12"/>
          </p:nvPr>
        </p:nvSpPr>
        <p:spPr>
          <a:xfrm>
            <a:off x="8229600" y="6492876"/>
            <a:ext cx="2133600" cy="365125"/>
          </a:xfrm>
          <a:prstGeom prst="rect">
            <a:avLst/>
          </a:prstGeom>
        </p:spPr>
        <p:txBody>
          <a:bodyPr vert="horz" lIns="91440" tIns="45720" rIns="91440" bIns="45720" rtlCol="0" anchor="ctr"/>
          <a:lstStyle>
            <a:defPPr>
              <a:defRPr lang="pt-BR"/>
            </a:defPPr>
            <a:lvl1pPr marL="0" algn="r" defTabSz="914400" rtl="0" eaLnBrk="1" latinLnBrk="0" hangingPunct="1">
              <a:defRPr sz="1200" kern="1200">
                <a:solidFill>
                  <a:srgbClr val="002060"/>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938EDF5-8D06-4D84-852F-BD1AAB605B57}" type="slidenum">
              <a:rPr lang="pt-BR" smtClean="0"/>
              <a:pPr/>
              <a:t>2</a:t>
            </a:fld>
            <a:endParaRPr lang="pt-BR" noProof="0"/>
          </a:p>
        </p:txBody>
      </p:sp>
    </p:spTree>
    <p:extLst>
      <p:ext uri="{BB962C8B-B14F-4D97-AF65-F5344CB8AC3E}">
        <p14:creationId xmlns:p14="http://schemas.microsoft.com/office/powerpoint/2010/main" val="393806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89144E-E75F-704F-95DA-580BC73BEB34}"/>
              </a:ext>
            </a:extLst>
          </p:cNvPr>
          <p:cNvSpPr>
            <a:spLocks noGrp="1"/>
          </p:cNvSpPr>
          <p:nvPr>
            <p:ph type="title"/>
          </p:nvPr>
        </p:nvSpPr>
        <p:spPr/>
        <p:txBody>
          <a:bodyPr/>
          <a:lstStyle/>
          <a:p>
            <a:r>
              <a:rPr lang="en-BR" dirty="0"/>
              <a:t>Perfil Practioner IPS-Brasil</a:t>
            </a:r>
          </a:p>
        </p:txBody>
      </p:sp>
      <p:sp>
        <p:nvSpPr>
          <p:cNvPr id="3" name="Content Placeholder 2">
            <a:extLst>
              <a:ext uri="{FF2B5EF4-FFF2-40B4-BE49-F238E27FC236}">
                <a16:creationId xmlns:a16="http://schemas.microsoft.com/office/drawing/2014/main" id="{229CD5F3-0A61-111A-2028-9088CD9B3ADF}"/>
              </a:ext>
            </a:extLst>
          </p:cNvPr>
          <p:cNvSpPr>
            <a:spLocks noGrp="1"/>
          </p:cNvSpPr>
          <p:nvPr>
            <p:ph idx="1"/>
          </p:nvPr>
        </p:nvSpPr>
        <p:spPr/>
        <p:txBody>
          <a:bodyPr/>
          <a:lstStyle/>
          <a:p>
            <a:endParaRPr lang="en-BR"/>
          </a:p>
        </p:txBody>
      </p:sp>
      <p:pic>
        <p:nvPicPr>
          <p:cNvPr id="4" name="Picture 3">
            <a:extLst>
              <a:ext uri="{FF2B5EF4-FFF2-40B4-BE49-F238E27FC236}">
                <a16:creationId xmlns:a16="http://schemas.microsoft.com/office/drawing/2014/main" id="{E89F489D-E4AF-D8D2-2644-0D00C7AD2848}"/>
              </a:ext>
            </a:extLst>
          </p:cNvPr>
          <p:cNvPicPr>
            <a:picLocks noChangeAspect="1"/>
          </p:cNvPicPr>
          <p:nvPr/>
        </p:nvPicPr>
        <p:blipFill>
          <a:blip r:embed="rId2"/>
          <a:stretch>
            <a:fillRect/>
          </a:stretch>
        </p:blipFill>
        <p:spPr>
          <a:xfrm>
            <a:off x="1852613" y="1674290"/>
            <a:ext cx="7772400" cy="4502673"/>
          </a:xfrm>
          <a:prstGeom prst="rect">
            <a:avLst/>
          </a:prstGeom>
        </p:spPr>
      </p:pic>
    </p:spTree>
    <p:extLst>
      <p:ext uri="{BB962C8B-B14F-4D97-AF65-F5344CB8AC3E}">
        <p14:creationId xmlns:p14="http://schemas.microsoft.com/office/powerpoint/2010/main" val="27652993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8C364-3DC1-7EE8-4726-F27ABB46FFFF}"/>
              </a:ext>
            </a:extLst>
          </p:cNvPr>
          <p:cNvSpPr>
            <a:spLocks noGrp="1"/>
          </p:cNvSpPr>
          <p:nvPr>
            <p:ph type="title"/>
          </p:nvPr>
        </p:nvSpPr>
        <p:spPr/>
        <p:txBody>
          <a:bodyPr/>
          <a:lstStyle/>
          <a:p>
            <a:r>
              <a:rPr lang="en-BR" dirty="0"/>
              <a:t>Decisões de design do GI IPS Brasil</a:t>
            </a:r>
          </a:p>
        </p:txBody>
      </p:sp>
      <p:sp>
        <p:nvSpPr>
          <p:cNvPr id="3" name="Content Placeholder 2">
            <a:extLst>
              <a:ext uri="{FF2B5EF4-FFF2-40B4-BE49-F238E27FC236}">
                <a16:creationId xmlns:a16="http://schemas.microsoft.com/office/drawing/2014/main" id="{B5A89BEE-1591-860F-8400-253BAFE7BB16}"/>
              </a:ext>
            </a:extLst>
          </p:cNvPr>
          <p:cNvSpPr>
            <a:spLocks noGrp="1"/>
          </p:cNvSpPr>
          <p:nvPr>
            <p:ph idx="1"/>
          </p:nvPr>
        </p:nvSpPr>
        <p:spPr/>
        <p:txBody>
          <a:bodyPr/>
          <a:lstStyle/>
          <a:p>
            <a:r>
              <a:rPr lang="en-US" dirty="0"/>
              <a:t>O</a:t>
            </a:r>
            <a:r>
              <a:rPr lang="en-BR" dirty="0"/>
              <a:t> GI IPS Brasil:</a:t>
            </a:r>
          </a:p>
          <a:p>
            <a:pPr lvl="1"/>
            <a:r>
              <a:rPr lang="en-BR" dirty="0"/>
              <a:t> extensível;</a:t>
            </a:r>
          </a:p>
          <a:p>
            <a:pPr lvl="1"/>
            <a:r>
              <a:rPr lang="en-US" dirty="0"/>
              <a:t>s</a:t>
            </a:r>
            <a:r>
              <a:rPr lang="en-BR" dirty="0"/>
              <a:t>egue o modelo do GI IPS;</a:t>
            </a:r>
          </a:p>
          <a:p>
            <a:pPr lvl="1"/>
            <a:r>
              <a:rPr lang="en-US" dirty="0"/>
              <a:t>m</a:t>
            </a:r>
            <a:r>
              <a:rPr lang="en-BR" dirty="0"/>
              <a:t>apeamento dos vocabulários locais para os vocabulários IPS e vice-versa</a:t>
            </a:r>
          </a:p>
          <a:p>
            <a:pPr lvl="1"/>
            <a:r>
              <a:rPr lang="en-US" dirty="0"/>
              <a:t>e</a:t>
            </a:r>
            <a:r>
              <a:rPr lang="en-BR" dirty="0"/>
              <a:t>xtensões da RNDS não serão mapeadas para extensões do IPS</a:t>
            </a:r>
          </a:p>
          <a:p>
            <a:pPr lvl="1"/>
            <a:r>
              <a:rPr lang="en-BR" dirty="0"/>
              <a:t>haverá uma transformação dos modelos representados na RNDS para o modelo canônico R4 do IPS</a:t>
            </a:r>
          </a:p>
          <a:p>
            <a:pPr lvl="1"/>
            <a:r>
              <a:rPr lang="en-BR"/>
              <a:t>o </a:t>
            </a:r>
            <a:r>
              <a:rPr lang="en-BR" dirty="0"/>
              <a:t>GI IPS Brasil poderá ser utilizado como o GI Nacional aberto e extensível, aderente ao </a:t>
            </a:r>
            <a:r>
              <a:rPr lang="en-BR"/>
              <a:t>FHIR R4 (exemplo Canadá)</a:t>
            </a:r>
            <a:endParaRPr lang="en-BR" dirty="0"/>
          </a:p>
          <a:p>
            <a:pPr lvl="1"/>
            <a:endParaRPr lang="en-BR" dirty="0"/>
          </a:p>
        </p:txBody>
      </p:sp>
    </p:spTree>
    <p:extLst>
      <p:ext uri="{BB962C8B-B14F-4D97-AF65-F5344CB8AC3E}">
        <p14:creationId xmlns:p14="http://schemas.microsoft.com/office/powerpoint/2010/main" val="41210368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96" name="Title 1"/>
          <p:cNvSpPr>
            <a:spLocks noGrp="1"/>
          </p:cNvSpPr>
          <p:nvPr>
            <p:ph type="title"/>
          </p:nvPr>
        </p:nvSpPr>
        <p:spPr/>
        <p:txBody>
          <a:bodyPr/>
          <a:lstStyle/>
          <a:p>
            <a:r>
              <a:rPr lang="en-US" altLang="pt-BR" dirty="0">
                <a:latin typeface="Arial" charset="0"/>
              </a:rPr>
              <a:t> </a:t>
            </a:r>
          </a:p>
        </p:txBody>
      </p:sp>
      <p:sp>
        <p:nvSpPr>
          <p:cNvPr id="4" name="Content Placeholder 3">
            <a:extLst>
              <a:ext uri="{FF2B5EF4-FFF2-40B4-BE49-F238E27FC236}">
                <a16:creationId xmlns:a16="http://schemas.microsoft.com/office/drawing/2014/main" id="{4FADEDC3-9EDB-5655-F521-7804CBB00A60}"/>
              </a:ext>
            </a:extLst>
          </p:cNvPr>
          <p:cNvSpPr>
            <a:spLocks noGrp="1"/>
          </p:cNvSpPr>
          <p:nvPr>
            <p:ph idx="1"/>
          </p:nvPr>
        </p:nvSpPr>
        <p:spPr/>
        <p:txBody>
          <a:bodyPr/>
          <a:lstStyle/>
          <a:p>
            <a:r>
              <a:rPr lang="en-US" dirty="0"/>
              <a:t>O </a:t>
            </a:r>
            <a:r>
              <a:rPr lang="en-US" dirty="0" err="1"/>
              <a:t>Sumário</a:t>
            </a:r>
            <a:r>
              <a:rPr lang="en-US" dirty="0"/>
              <a:t> </a:t>
            </a:r>
            <a:r>
              <a:rPr lang="en-US" dirty="0" err="1"/>
              <a:t>Internacional</a:t>
            </a:r>
            <a:r>
              <a:rPr lang="en-US" dirty="0"/>
              <a:t> do </a:t>
            </a:r>
            <a:r>
              <a:rPr lang="en-US" dirty="0" err="1"/>
              <a:t>Paciente</a:t>
            </a:r>
            <a:r>
              <a:rPr lang="en-US" dirty="0"/>
              <a:t> </a:t>
            </a:r>
            <a:r>
              <a:rPr lang="en-US" dirty="0" err="1"/>
              <a:t>deveria</a:t>
            </a:r>
            <a:r>
              <a:rPr lang="en-US" dirty="0"/>
              <a:t> ser </a:t>
            </a:r>
            <a:r>
              <a:rPr lang="en-US" dirty="0" err="1"/>
              <a:t>adotado</a:t>
            </a:r>
            <a:r>
              <a:rPr lang="en-US" dirty="0"/>
              <a:t> com o </a:t>
            </a:r>
            <a:r>
              <a:rPr lang="en-US" dirty="0" err="1"/>
              <a:t>padrão</a:t>
            </a:r>
            <a:r>
              <a:rPr lang="en-US" dirty="0"/>
              <a:t> </a:t>
            </a:r>
            <a:r>
              <a:rPr lang="en-US" dirty="0" err="1"/>
              <a:t>nacional</a:t>
            </a:r>
            <a:r>
              <a:rPr lang="en-US" dirty="0"/>
              <a:t> de  </a:t>
            </a:r>
            <a:r>
              <a:rPr lang="en-US" dirty="0" err="1"/>
              <a:t>interoperabilidade</a:t>
            </a:r>
            <a:r>
              <a:rPr lang="en-US" dirty="0"/>
              <a:t> para </a:t>
            </a:r>
            <a:r>
              <a:rPr lang="en-US" dirty="0" err="1"/>
              <a:t>viabilizar</a:t>
            </a:r>
            <a:r>
              <a:rPr lang="en-US" dirty="0"/>
              <a:t> a </a:t>
            </a:r>
            <a:r>
              <a:rPr lang="en-US" dirty="0" err="1"/>
              <a:t>continuidade</a:t>
            </a:r>
            <a:r>
              <a:rPr lang="en-US" dirty="0"/>
              <a:t> de </a:t>
            </a:r>
            <a:r>
              <a:rPr lang="en-US" dirty="0" err="1"/>
              <a:t>cuidado</a:t>
            </a:r>
            <a:r>
              <a:rPr lang="en-US" dirty="0"/>
              <a:t>;</a:t>
            </a:r>
          </a:p>
          <a:p>
            <a:r>
              <a:rPr lang="en-US" dirty="0"/>
              <a:t>A </a:t>
            </a:r>
            <a:r>
              <a:rPr lang="en-US" dirty="0" err="1"/>
              <a:t>adoção</a:t>
            </a:r>
            <a:r>
              <a:rPr lang="en-US" dirty="0"/>
              <a:t> </a:t>
            </a:r>
            <a:r>
              <a:rPr lang="en-US" dirty="0" err="1"/>
              <a:t>permitiria</a:t>
            </a:r>
            <a:r>
              <a:rPr lang="en-US" dirty="0"/>
              <a:t> </a:t>
            </a:r>
            <a:r>
              <a:rPr lang="en-US" dirty="0" err="1"/>
              <a:t>estender</a:t>
            </a:r>
            <a:r>
              <a:rPr lang="en-US" dirty="0"/>
              <a:t> o </a:t>
            </a:r>
            <a:r>
              <a:rPr lang="en-US" dirty="0" err="1"/>
              <a:t>quê</a:t>
            </a:r>
            <a:r>
              <a:rPr lang="en-US" dirty="0"/>
              <a:t> </a:t>
            </a:r>
            <a:r>
              <a:rPr lang="en-US" dirty="0" err="1"/>
              <a:t>já</a:t>
            </a:r>
            <a:r>
              <a:rPr lang="en-US" dirty="0"/>
              <a:t> </a:t>
            </a:r>
            <a:r>
              <a:rPr lang="en-US" dirty="0" err="1"/>
              <a:t>está</a:t>
            </a:r>
            <a:r>
              <a:rPr lang="en-US" dirty="0"/>
              <a:t> </a:t>
            </a:r>
            <a:r>
              <a:rPr lang="en-US" dirty="0" err="1"/>
              <a:t>definido</a:t>
            </a:r>
            <a:r>
              <a:rPr lang="en-US" dirty="0"/>
              <a:t> </a:t>
            </a:r>
            <a:r>
              <a:rPr lang="en-US" dirty="0" err="1"/>
              <a:t>na</a:t>
            </a:r>
            <a:r>
              <a:rPr lang="en-US" dirty="0"/>
              <a:t> RDNS </a:t>
            </a:r>
            <a:r>
              <a:rPr lang="en-US" dirty="0" err="1"/>
              <a:t>nos</a:t>
            </a:r>
            <a:r>
              <a:rPr lang="en-US" dirty="0"/>
              <a:t> </a:t>
            </a:r>
            <a:r>
              <a:rPr lang="en-US" dirty="0" err="1"/>
              <a:t>modelos</a:t>
            </a:r>
            <a:r>
              <a:rPr lang="en-US" dirty="0"/>
              <a:t> de </a:t>
            </a:r>
            <a:r>
              <a:rPr lang="en-US" dirty="0" err="1"/>
              <a:t>informação</a:t>
            </a:r>
            <a:r>
              <a:rPr lang="en-US" dirty="0"/>
              <a:t> de RAC, REL, SA e dados do PNI </a:t>
            </a:r>
            <a:r>
              <a:rPr lang="en-US" dirty="0" err="1"/>
              <a:t>unificando</a:t>
            </a:r>
            <a:r>
              <a:rPr lang="en-US" dirty="0"/>
              <a:t> num </a:t>
            </a:r>
            <a:r>
              <a:rPr lang="en-US" dirty="0" err="1"/>
              <a:t>único</a:t>
            </a:r>
            <a:r>
              <a:rPr lang="en-US" dirty="0"/>
              <a:t> </a:t>
            </a:r>
            <a:r>
              <a:rPr lang="en-US" dirty="0" err="1"/>
              <a:t>documento</a:t>
            </a:r>
            <a:r>
              <a:rPr lang="en-US" dirty="0"/>
              <a:t> que </a:t>
            </a:r>
            <a:r>
              <a:rPr lang="en-US" dirty="0" err="1"/>
              <a:t>deverá</a:t>
            </a:r>
            <a:r>
              <a:rPr lang="en-US" dirty="0"/>
              <a:t> </a:t>
            </a:r>
            <a:r>
              <a:rPr lang="en-US" dirty="0" err="1"/>
              <a:t>estar</a:t>
            </a:r>
            <a:r>
              <a:rPr lang="en-US" dirty="0"/>
              <a:t> </a:t>
            </a:r>
            <a:r>
              <a:rPr lang="en-US" dirty="0" err="1"/>
              <a:t>disponível</a:t>
            </a:r>
            <a:r>
              <a:rPr lang="en-US" dirty="0"/>
              <a:t> para o </a:t>
            </a:r>
            <a:r>
              <a:rPr lang="en-US" dirty="0" err="1"/>
              <a:t>paciente</a:t>
            </a:r>
            <a:r>
              <a:rPr lang="en-US" dirty="0"/>
              <a:t> no </a:t>
            </a:r>
            <a:r>
              <a:rPr lang="en-US" dirty="0" err="1"/>
              <a:t>Conecte</a:t>
            </a:r>
            <a:r>
              <a:rPr lang="en-US" dirty="0"/>
              <a:t> SUS;</a:t>
            </a:r>
          </a:p>
          <a:p>
            <a:r>
              <a:rPr lang="en-US" dirty="0" err="1"/>
              <a:t>Desafios</a:t>
            </a:r>
            <a:r>
              <a:rPr lang="en-US" dirty="0"/>
              <a:t>:  </a:t>
            </a:r>
            <a:r>
              <a:rPr lang="en-US" dirty="0" err="1"/>
              <a:t>adoção</a:t>
            </a:r>
            <a:r>
              <a:rPr lang="en-US" dirty="0"/>
              <a:t> de LOINC e SNOMED-CT para </a:t>
            </a:r>
            <a:r>
              <a:rPr lang="en-US" dirty="0" err="1"/>
              <a:t>representar</a:t>
            </a:r>
            <a:r>
              <a:rPr lang="en-US" dirty="0"/>
              <a:t> </a:t>
            </a:r>
            <a:r>
              <a:rPr lang="en-US" dirty="0" err="1"/>
              <a:t>exames</a:t>
            </a:r>
            <a:r>
              <a:rPr lang="en-US" dirty="0"/>
              <a:t> e </a:t>
            </a:r>
            <a:r>
              <a:rPr lang="en-US" dirty="0" err="1"/>
              <a:t>procedimentos</a:t>
            </a:r>
            <a:r>
              <a:rPr lang="en-US" dirty="0"/>
              <a:t>. </a:t>
            </a:r>
            <a:r>
              <a:rPr lang="en-US" dirty="0" err="1"/>
              <a:t>Classificações</a:t>
            </a:r>
            <a:r>
              <a:rPr lang="en-US" dirty="0"/>
              <a:t> </a:t>
            </a:r>
            <a:r>
              <a:rPr lang="en-US" dirty="0" err="1"/>
              <a:t>como</a:t>
            </a:r>
            <a:r>
              <a:rPr lang="en-US" dirty="0"/>
              <a:t> SIGTAP e TUSS </a:t>
            </a:r>
            <a:r>
              <a:rPr lang="en-US" dirty="0" err="1"/>
              <a:t>não</a:t>
            </a:r>
            <a:r>
              <a:rPr lang="en-US" dirty="0"/>
              <a:t> </a:t>
            </a:r>
            <a:r>
              <a:rPr lang="en-US" dirty="0" err="1"/>
              <a:t>são</a:t>
            </a:r>
            <a:r>
              <a:rPr lang="en-US" dirty="0"/>
              <a:t> </a:t>
            </a:r>
            <a:r>
              <a:rPr lang="en-US" dirty="0" err="1"/>
              <a:t>terminologias</a:t>
            </a:r>
            <a:r>
              <a:rPr lang="en-US" dirty="0"/>
              <a:t> </a:t>
            </a:r>
            <a:r>
              <a:rPr lang="en-US" dirty="0" err="1"/>
              <a:t>clínicas</a:t>
            </a:r>
            <a:r>
              <a:rPr lang="en-US" dirty="0"/>
              <a:t>. </a:t>
            </a:r>
          </a:p>
          <a:p>
            <a:endParaRPr lang="en-BR" dirty="0"/>
          </a:p>
        </p:txBody>
      </p:sp>
      <p:sp>
        <p:nvSpPr>
          <p:cNvPr id="5" name="TextBox 4">
            <a:extLst>
              <a:ext uri="{FF2B5EF4-FFF2-40B4-BE49-F238E27FC236}">
                <a16:creationId xmlns:a16="http://schemas.microsoft.com/office/drawing/2014/main" id="{58442181-432F-D7AE-DA92-B30810E4119F}"/>
              </a:ext>
            </a:extLst>
          </p:cNvPr>
          <p:cNvSpPr txBox="1"/>
          <p:nvPr/>
        </p:nvSpPr>
        <p:spPr>
          <a:xfrm>
            <a:off x="838200" y="492369"/>
            <a:ext cx="4608634" cy="707886"/>
          </a:xfrm>
          <a:prstGeom prst="rect">
            <a:avLst/>
          </a:prstGeom>
          <a:noFill/>
        </p:spPr>
        <p:txBody>
          <a:bodyPr wrap="none" rtlCol="0">
            <a:spAutoFit/>
          </a:bodyPr>
          <a:lstStyle/>
          <a:p>
            <a:r>
              <a:rPr lang="en-BR" sz="4000" dirty="0"/>
              <a:t>Considerações Finais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5A5072-7B47-4D32-B52A-4EBBF590B8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22693"/>
            <a:ext cx="12191999" cy="4374129"/>
          </a:xfrm>
          <a:prstGeom prst="rect">
            <a:avLst/>
          </a:prstGeom>
          <a:gradFill>
            <a:gsLst>
              <a:gs pos="0">
                <a:schemeClr val="accent1">
                  <a:lumMod val="75000"/>
                </a:schemeClr>
              </a:gs>
              <a:gs pos="100000">
                <a:srgbClr val="000000"/>
              </a:gs>
            </a:gsLst>
            <a:lin ang="15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6016219D-510E-4184-9090-6D5578A87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908719" y="-3931841"/>
            <a:ext cx="4374557" cy="12192000"/>
          </a:xfrm>
          <a:prstGeom prst="rect">
            <a:avLst/>
          </a:prstGeom>
          <a:gradFill>
            <a:gsLst>
              <a:gs pos="40000">
                <a:schemeClr val="accent1">
                  <a:alpha val="0"/>
                </a:schemeClr>
              </a:gs>
              <a:gs pos="100000">
                <a:schemeClr val="accent1">
                  <a:lumMod val="75000"/>
                  <a:alpha val="52000"/>
                </a:schemeClr>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136696" y="-3703868"/>
            <a:ext cx="4374128" cy="11736479"/>
          </a:xfrm>
          <a:prstGeom prst="rect">
            <a:avLst/>
          </a:prstGeom>
          <a:gradFill>
            <a:gsLst>
              <a:gs pos="17000">
                <a:schemeClr val="accent1">
                  <a:alpha val="0"/>
                </a:schemeClr>
              </a:gs>
              <a:gs pos="100000">
                <a:srgbClr val="000000">
                  <a:alpha val="37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 y="-22690"/>
            <a:ext cx="8542485" cy="4374126"/>
          </a:xfrm>
          <a:prstGeom prst="rect">
            <a:avLst/>
          </a:prstGeom>
          <a:gradFill>
            <a:gsLst>
              <a:gs pos="0">
                <a:schemeClr val="accent1">
                  <a:lumMod val="50000"/>
                  <a:alpha val="0"/>
                </a:schemeClr>
              </a:gs>
              <a:gs pos="100000">
                <a:srgbClr val="000000">
                  <a:alpha val="25000"/>
                </a:srgb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C29501E6-A978-4A61-9689-9085AF97A5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2508972">
            <a:off x="5945431" y="-1032053"/>
            <a:ext cx="4990147" cy="4439131"/>
          </a:xfrm>
          <a:custGeom>
            <a:avLst/>
            <a:gdLst>
              <a:gd name="connsiteX0" fmla="*/ 4990147 w 4990147"/>
              <a:gd name="connsiteY0" fmla="*/ 2229378 h 4439131"/>
              <a:gd name="connsiteX1" fmla="*/ 917384 w 4990147"/>
              <a:gd name="connsiteY1" fmla="*/ 4439131 h 4439131"/>
              <a:gd name="connsiteX2" fmla="*/ 910814 w 4990147"/>
              <a:gd name="connsiteY2" fmla="*/ 4434219 h 4439131"/>
              <a:gd name="connsiteX3" fmla="*/ 0 w 4990147"/>
              <a:gd name="connsiteY3" fmla="*/ 2502877 h 4439131"/>
              <a:gd name="connsiteX4" fmla="*/ 2502877 w 4990147"/>
              <a:gd name="connsiteY4" fmla="*/ 0 h 4439131"/>
              <a:gd name="connsiteX5" fmla="*/ 4954904 w 4990147"/>
              <a:gd name="connsiteY5" fmla="*/ 1998460 h 4439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0147" h="4439131">
                <a:moveTo>
                  <a:pt x="4990147" y="2229378"/>
                </a:moveTo>
                <a:lnTo>
                  <a:pt x="917384" y="4439131"/>
                </a:lnTo>
                <a:lnTo>
                  <a:pt x="910814" y="4434219"/>
                </a:lnTo>
                <a:cubicBezTo>
                  <a:pt x="354557" y="3975154"/>
                  <a:pt x="0" y="3280421"/>
                  <a:pt x="0" y="2502877"/>
                </a:cubicBezTo>
                <a:cubicBezTo>
                  <a:pt x="0" y="1120576"/>
                  <a:pt x="1120576" y="0"/>
                  <a:pt x="2502877" y="0"/>
                </a:cubicBezTo>
                <a:cubicBezTo>
                  <a:pt x="3712390" y="0"/>
                  <a:pt x="4721520" y="857941"/>
                  <a:pt x="4954904" y="1998460"/>
                </a:cubicBezTo>
                <a:close/>
              </a:path>
            </a:pathLst>
          </a:custGeom>
          <a:gradFill>
            <a:gsLst>
              <a:gs pos="0">
                <a:schemeClr val="accent1">
                  <a:alpha val="22000"/>
                </a:schemeClr>
              </a:gs>
              <a:gs pos="87000">
                <a:schemeClr val="accent1">
                  <a:lumMod val="60000"/>
                  <a:lumOff val="40000"/>
                  <a:alpha val="2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75C2ACA-5828-B648-E2AB-2F10CC8D1952}"/>
              </a:ext>
            </a:extLst>
          </p:cNvPr>
          <p:cNvSpPr>
            <a:spLocks noGrp="1"/>
          </p:cNvSpPr>
          <p:nvPr>
            <p:ph type="title"/>
          </p:nvPr>
        </p:nvSpPr>
        <p:spPr>
          <a:xfrm>
            <a:off x="1314824" y="735106"/>
            <a:ext cx="10053763" cy="2928470"/>
          </a:xfrm>
        </p:spPr>
        <p:txBody>
          <a:bodyPr vert="horz" lIns="91440" tIns="45720" rIns="91440" bIns="45720" rtlCol="0" anchor="b">
            <a:normAutofit/>
          </a:bodyPr>
          <a:lstStyle/>
          <a:p>
            <a:r>
              <a:rPr lang="en-US" sz="4800" kern="1200">
                <a:solidFill>
                  <a:srgbClr val="FFFFFF"/>
                </a:solidFill>
                <a:latin typeface="+mj-lt"/>
                <a:ea typeface="+mj-ea"/>
                <a:cs typeface="+mj-cs"/>
              </a:rPr>
              <a:t>Obrigada.</a:t>
            </a:r>
          </a:p>
        </p:txBody>
      </p:sp>
      <p:sp>
        <p:nvSpPr>
          <p:cNvPr id="3" name="Content Placeholder 2">
            <a:extLst>
              <a:ext uri="{FF2B5EF4-FFF2-40B4-BE49-F238E27FC236}">
                <a16:creationId xmlns:a16="http://schemas.microsoft.com/office/drawing/2014/main" id="{A17594FF-4806-1780-1572-38D66A47D9C9}"/>
              </a:ext>
            </a:extLst>
          </p:cNvPr>
          <p:cNvSpPr>
            <a:spLocks noGrp="1"/>
          </p:cNvSpPr>
          <p:nvPr>
            <p:ph type="body" idx="1"/>
          </p:nvPr>
        </p:nvSpPr>
        <p:spPr>
          <a:xfrm>
            <a:off x="1350682" y="4870824"/>
            <a:ext cx="10005951" cy="1458258"/>
          </a:xfrm>
        </p:spPr>
        <p:txBody>
          <a:bodyPr vert="horz" lIns="91440" tIns="45720" rIns="91440" bIns="45720" rtlCol="0" anchor="ctr">
            <a:normAutofit/>
          </a:bodyPr>
          <a:lstStyle/>
          <a:p>
            <a:r>
              <a:rPr lang="en-US" kern="1200" dirty="0" err="1">
                <a:solidFill>
                  <a:schemeClr val="tx1"/>
                </a:solidFill>
                <a:latin typeface="+mn-lt"/>
                <a:ea typeface="+mn-ea"/>
                <a:cs typeface="+mn-cs"/>
              </a:rPr>
              <a:t>Beatriz.leao@hsl.org.br</a:t>
            </a:r>
            <a:endParaRPr lang="en-US" kern="1200" dirty="0">
              <a:solidFill>
                <a:schemeClr val="tx1"/>
              </a:solidFill>
              <a:latin typeface="+mn-lt"/>
              <a:ea typeface="+mn-ea"/>
              <a:cs typeface="+mn-cs"/>
            </a:endParaRPr>
          </a:p>
        </p:txBody>
      </p:sp>
    </p:spTree>
    <p:extLst>
      <p:ext uri="{BB962C8B-B14F-4D97-AF65-F5344CB8AC3E}">
        <p14:creationId xmlns:p14="http://schemas.microsoft.com/office/powerpoint/2010/main" val="22243163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7DE2B-D47B-394B-B838-6C9020E9ACA9}"/>
              </a:ext>
            </a:extLst>
          </p:cNvPr>
          <p:cNvSpPr>
            <a:spLocks noGrp="1"/>
          </p:cNvSpPr>
          <p:nvPr>
            <p:ph type="title"/>
          </p:nvPr>
        </p:nvSpPr>
        <p:spPr/>
        <p:txBody>
          <a:bodyPr/>
          <a:lstStyle/>
          <a:p>
            <a:r>
              <a:rPr lang="en-BR" dirty="0"/>
              <a:t>Agenda</a:t>
            </a:r>
          </a:p>
        </p:txBody>
      </p:sp>
      <p:sp>
        <p:nvSpPr>
          <p:cNvPr id="3" name="Content Placeholder 2">
            <a:extLst>
              <a:ext uri="{FF2B5EF4-FFF2-40B4-BE49-F238E27FC236}">
                <a16:creationId xmlns:a16="http://schemas.microsoft.com/office/drawing/2014/main" id="{7C872AF2-6DA2-B547-AC0B-99C45ECEC882}"/>
              </a:ext>
            </a:extLst>
          </p:cNvPr>
          <p:cNvSpPr>
            <a:spLocks noGrp="1"/>
          </p:cNvSpPr>
          <p:nvPr>
            <p:ph idx="1"/>
          </p:nvPr>
        </p:nvSpPr>
        <p:spPr/>
        <p:txBody>
          <a:bodyPr/>
          <a:lstStyle/>
          <a:p>
            <a:r>
              <a:rPr lang="en-BR" dirty="0"/>
              <a:t>Introdução </a:t>
            </a:r>
          </a:p>
          <a:p>
            <a:r>
              <a:rPr lang="en-BR" dirty="0"/>
              <a:t>IPS - Componentes</a:t>
            </a:r>
          </a:p>
          <a:p>
            <a:r>
              <a:rPr lang="en-BR" dirty="0"/>
              <a:t>IPS Brasil – </a:t>
            </a:r>
          </a:p>
          <a:p>
            <a:pPr lvl="1"/>
            <a:r>
              <a:rPr lang="en-BR" dirty="0"/>
              <a:t>Componentes</a:t>
            </a:r>
          </a:p>
          <a:p>
            <a:pPr lvl="1"/>
            <a:r>
              <a:rPr lang="en-BR" dirty="0"/>
              <a:t>Status atual do projeto</a:t>
            </a:r>
          </a:p>
          <a:p>
            <a:r>
              <a:rPr lang="en-BR" dirty="0"/>
              <a:t>Considerações Finais</a:t>
            </a:r>
          </a:p>
          <a:p>
            <a:pPr marL="0" indent="0">
              <a:buNone/>
            </a:pPr>
            <a:endParaRPr lang="en-BR" dirty="0"/>
          </a:p>
          <a:p>
            <a:pPr lvl="1"/>
            <a:endParaRPr lang="en-BR" dirty="0"/>
          </a:p>
          <a:p>
            <a:pPr marL="457200" lvl="1" indent="0">
              <a:buNone/>
            </a:pPr>
            <a:endParaRPr lang="en-BR" dirty="0"/>
          </a:p>
          <a:p>
            <a:endParaRPr lang="en-BR" dirty="0"/>
          </a:p>
        </p:txBody>
      </p:sp>
    </p:spTree>
    <p:extLst>
      <p:ext uri="{BB962C8B-B14F-4D97-AF65-F5344CB8AC3E}">
        <p14:creationId xmlns:p14="http://schemas.microsoft.com/office/powerpoint/2010/main" val="6240333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A78096-92B4-1078-B56F-4A3AA522C43C}"/>
              </a:ext>
            </a:extLst>
          </p:cNvPr>
          <p:cNvSpPr>
            <a:spLocks noGrp="1"/>
          </p:cNvSpPr>
          <p:nvPr>
            <p:ph type="title"/>
          </p:nvPr>
        </p:nvSpPr>
        <p:spPr/>
        <p:txBody>
          <a:bodyPr>
            <a:normAutofit/>
          </a:bodyPr>
          <a:lstStyle/>
          <a:p>
            <a:r>
              <a:rPr lang="en-BR" dirty="0"/>
              <a:t>A história do Sumário Internacional do Paciente</a:t>
            </a:r>
          </a:p>
        </p:txBody>
      </p:sp>
      <p:sp>
        <p:nvSpPr>
          <p:cNvPr id="5" name="Content Placeholder 4">
            <a:extLst>
              <a:ext uri="{FF2B5EF4-FFF2-40B4-BE49-F238E27FC236}">
                <a16:creationId xmlns:a16="http://schemas.microsoft.com/office/drawing/2014/main" id="{2F068FF1-4822-33EC-2026-A91E54E7F92D}"/>
              </a:ext>
            </a:extLst>
          </p:cNvPr>
          <p:cNvSpPr>
            <a:spLocks noGrp="1"/>
          </p:cNvSpPr>
          <p:nvPr>
            <p:ph idx="1"/>
          </p:nvPr>
        </p:nvSpPr>
        <p:spPr/>
        <p:txBody>
          <a:bodyPr>
            <a:normAutofit/>
          </a:bodyPr>
          <a:lstStyle/>
          <a:p>
            <a:r>
              <a:rPr lang="en-BR" sz="3200" dirty="0"/>
              <a:t>Em junho de 2021, os países membros do G7 assinaram a declaração de Oxford, se comprometendo a adotar o IPS como padrão de troca de informação em saúde entre os países.  A iniciativa do G7 foi estendida para o G20 e o primeiro piloto de implantação global do IPS tem como foco o bloco de imunização COVID com a emissão do certificado internacional de imunização COVID-19.</a:t>
            </a:r>
          </a:p>
        </p:txBody>
      </p:sp>
    </p:spTree>
    <p:extLst>
      <p:ext uri="{BB962C8B-B14F-4D97-AF65-F5344CB8AC3E}">
        <p14:creationId xmlns:p14="http://schemas.microsoft.com/office/powerpoint/2010/main" val="226332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62A93-CA08-1E6A-936A-0330284B4E56}"/>
              </a:ext>
            </a:extLst>
          </p:cNvPr>
          <p:cNvSpPr>
            <a:spLocks noGrp="1"/>
          </p:cNvSpPr>
          <p:nvPr>
            <p:ph type="title"/>
          </p:nvPr>
        </p:nvSpPr>
        <p:spPr>
          <a:xfrm>
            <a:off x="245918" y="327025"/>
            <a:ext cx="10515600" cy="1325563"/>
          </a:xfrm>
        </p:spPr>
        <p:txBody>
          <a:bodyPr>
            <a:normAutofit/>
          </a:bodyPr>
          <a:lstStyle/>
          <a:p>
            <a:r>
              <a:rPr lang="en-BR" sz="3600" b="1" dirty="0"/>
              <a:t>Sumário Internacional do Paciente</a:t>
            </a:r>
            <a:br>
              <a:rPr lang="en-BR" sz="3600" dirty="0"/>
            </a:br>
            <a:r>
              <a:rPr lang="en-BR" sz="3600" dirty="0"/>
              <a:t>(IPS - International Patient Summary)</a:t>
            </a:r>
          </a:p>
        </p:txBody>
      </p:sp>
      <p:sp>
        <p:nvSpPr>
          <p:cNvPr id="3" name="Content Placeholder 2">
            <a:extLst>
              <a:ext uri="{FF2B5EF4-FFF2-40B4-BE49-F238E27FC236}">
                <a16:creationId xmlns:a16="http://schemas.microsoft.com/office/drawing/2014/main" id="{F5E7253E-E46F-29AB-DAC7-AF56D06A4692}"/>
              </a:ext>
            </a:extLst>
          </p:cNvPr>
          <p:cNvSpPr>
            <a:spLocks noGrp="1"/>
          </p:cNvSpPr>
          <p:nvPr>
            <p:ph idx="1"/>
          </p:nvPr>
        </p:nvSpPr>
        <p:spPr/>
        <p:txBody>
          <a:bodyPr/>
          <a:lstStyle/>
          <a:p>
            <a:r>
              <a:rPr lang="en-US" dirty="0"/>
              <a:t>I</a:t>
            </a:r>
            <a:r>
              <a:rPr lang="en-BR" dirty="0"/>
              <a:t>PS – iniciativa colaborativa entre SDOs</a:t>
            </a:r>
          </a:p>
          <a:p>
            <a:r>
              <a:rPr lang="en-US" dirty="0"/>
              <a:t>A</a:t>
            </a:r>
            <a:r>
              <a:rPr lang="en-BR" dirty="0"/>
              <a:t>cordo HL7 – CEN 251 -  April 2017</a:t>
            </a:r>
          </a:p>
          <a:p>
            <a:r>
              <a:rPr lang="en-BR" dirty="0"/>
              <a:t>4 especificações em dois anos</a:t>
            </a:r>
          </a:p>
          <a:p>
            <a:pPr lvl="1"/>
            <a:r>
              <a:rPr lang="en-BR" dirty="0"/>
              <a:t>HL7 FHIR US IG – publicado</a:t>
            </a:r>
          </a:p>
          <a:p>
            <a:pPr lvl="1"/>
            <a:r>
              <a:rPr lang="en-BR" dirty="0"/>
              <a:t>IPS SNOMED FREE SET publicado</a:t>
            </a:r>
          </a:p>
        </p:txBody>
      </p:sp>
      <p:pic>
        <p:nvPicPr>
          <p:cNvPr id="4" name="Picture 3">
            <a:extLst>
              <a:ext uri="{FF2B5EF4-FFF2-40B4-BE49-F238E27FC236}">
                <a16:creationId xmlns:a16="http://schemas.microsoft.com/office/drawing/2014/main" id="{C158E45C-B48C-8084-EE5D-722083A0D123}"/>
              </a:ext>
            </a:extLst>
          </p:cNvPr>
          <p:cNvPicPr>
            <a:picLocks noChangeAspect="1"/>
          </p:cNvPicPr>
          <p:nvPr/>
        </p:nvPicPr>
        <p:blipFill>
          <a:blip r:embed="rId2"/>
          <a:stretch>
            <a:fillRect/>
          </a:stretch>
        </p:blipFill>
        <p:spPr>
          <a:xfrm>
            <a:off x="8430241" y="508000"/>
            <a:ext cx="2755900" cy="5842000"/>
          </a:xfrm>
          <a:prstGeom prst="rect">
            <a:avLst/>
          </a:prstGeom>
        </p:spPr>
      </p:pic>
      <p:pic>
        <p:nvPicPr>
          <p:cNvPr id="5" name="Picture 4">
            <a:extLst>
              <a:ext uri="{FF2B5EF4-FFF2-40B4-BE49-F238E27FC236}">
                <a16:creationId xmlns:a16="http://schemas.microsoft.com/office/drawing/2014/main" id="{F954670F-E862-9929-F49A-2EDCF35D5A2C}"/>
              </a:ext>
            </a:extLst>
          </p:cNvPr>
          <p:cNvPicPr>
            <a:picLocks noChangeAspect="1"/>
          </p:cNvPicPr>
          <p:nvPr/>
        </p:nvPicPr>
        <p:blipFill>
          <a:blip r:embed="rId3"/>
          <a:stretch>
            <a:fillRect/>
          </a:stretch>
        </p:blipFill>
        <p:spPr>
          <a:xfrm>
            <a:off x="2336232" y="4233270"/>
            <a:ext cx="3479800" cy="1803400"/>
          </a:xfrm>
          <a:prstGeom prst="rect">
            <a:avLst/>
          </a:prstGeom>
        </p:spPr>
      </p:pic>
    </p:spTree>
    <p:extLst>
      <p:ext uri="{BB962C8B-B14F-4D97-AF65-F5344CB8AC3E}">
        <p14:creationId xmlns:p14="http://schemas.microsoft.com/office/powerpoint/2010/main" val="4289743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BC2D2F-E9FB-5259-5AE6-F028FE01DB07}"/>
              </a:ext>
            </a:extLst>
          </p:cNvPr>
          <p:cNvSpPr>
            <a:spLocks noGrp="1"/>
          </p:cNvSpPr>
          <p:nvPr>
            <p:ph type="title"/>
          </p:nvPr>
        </p:nvSpPr>
        <p:spPr/>
        <p:txBody>
          <a:bodyPr>
            <a:noAutofit/>
          </a:bodyPr>
          <a:lstStyle/>
          <a:p>
            <a:r>
              <a:rPr lang="en-BR" sz="3600" dirty="0"/>
              <a:t>Princípios do Sumário Internacional do Paciente -SIP</a:t>
            </a:r>
          </a:p>
        </p:txBody>
      </p:sp>
      <p:sp>
        <p:nvSpPr>
          <p:cNvPr id="14" name="TextBox 13">
            <a:extLst>
              <a:ext uri="{FF2B5EF4-FFF2-40B4-BE49-F238E27FC236}">
                <a16:creationId xmlns:a16="http://schemas.microsoft.com/office/drawing/2014/main" id="{00A63A11-BFA4-27DE-5E86-641B7045A497}"/>
              </a:ext>
            </a:extLst>
          </p:cNvPr>
          <p:cNvSpPr txBox="1"/>
          <p:nvPr/>
        </p:nvSpPr>
        <p:spPr>
          <a:xfrm>
            <a:off x="14111416" y="3966519"/>
            <a:ext cx="184731" cy="369332"/>
          </a:xfrm>
          <a:prstGeom prst="rect">
            <a:avLst/>
          </a:prstGeom>
          <a:solidFill>
            <a:srgbClr val="4173B1"/>
          </a:solidFill>
        </p:spPr>
        <p:txBody>
          <a:bodyPr wrap="none" rtlCol="0">
            <a:spAutoFit/>
          </a:bodyPr>
          <a:lstStyle/>
          <a:p>
            <a:endParaRPr lang="en-BR" dirty="0"/>
          </a:p>
        </p:txBody>
      </p:sp>
      <p:grpSp>
        <p:nvGrpSpPr>
          <p:cNvPr id="21" name="Group 20">
            <a:extLst>
              <a:ext uri="{FF2B5EF4-FFF2-40B4-BE49-F238E27FC236}">
                <a16:creationId xmlns:a16="http://schemas.microsoft.com/office/drawing/2014/main" id="{4CC49247-4062-EE7E-BEAE-8BDC56E44251}"/>
              </a:ext>
            </a:extLst>
          </p:cNvPr>
          <p:cNvGrpSpPr/>
          <p:nvPr/>
        </p:nvGrpSpPr>
        <p:grpSpPr>
          <a:xfrm>
            <a:off x="2826608" y="1787435"/>
            <a:ext cx="6934200" cy="3810000"/>
            <a:chOff x="2628900" y="1948073"/>
            <a:chExt cx="6934200" cy="3810000"/>
          </a:xfrm>
        </p:grpSpPr>
        <p:pic>
          <p:nvPicPr>
            <p:cNvPr id="4" name="Picture 3">
              <a:extLst>
                <a:ext uri="{FF2B5EF4-FFF2-40B4-BE49-F238E27FC236}">
                  <a16:creationId xmlns:a16="http://schemas.microsoft.com/office/drawing/2014/main" id="{2C693E75-1FD2-F3BD-D1EF-7BAF0FCCFB42}"/>
                </a:ext>
              </a:extLst>
            </p:cNvPr>
            <p:cNvPicPr>
              <a:picLocks noChangeAspect="1"/>
            </p:cNvPicPr>
            <p:nvPr/>
          </p:nvPicPr>
          <p:blipFill>
            <a:blip r:embed="rId2"/>
            <a:stretch>
              <a:fillRect/>
            </a:stretch>
          </p:blipFill>
          <p:spPr>
            <a:xfrm>
              <a:off x="2628900" y="1948073"/>
              <a:ext cx="6934200" cy="3810000"/>
            </a:xfrm>
            <a:prstGeom prst="rect">
              <a:avLst/>
            </a:prstGeom>
            <a:solidFill>
              <a:srgbClr val="1D3C67"/>
            </a:solidFill>
          </p:spPr>
        </p:pic>
        <p:sp>
          <p:nvSpPr>
            <p:cNvPr id="5" name="TextBox 4">
              <a:extLst>
                <a:ext uri="{FF2B5EF4-FFF2-40B4-BE49-F238E27FC236}">
                  <a16:creationId xmlns:a16="http://schemas.microsoft.com/office/drawing/2014/main" id="{A3F50199-8DA7-DFDE-38E5-88B7B7E6BCB0}"/>
                </a:ext>
              </a:extLst>
            </p:cNvPr>
            <p:cNvSpPr txBox="1"/>
            <p:nvPr/>
          </p:nvSpPr>
          <p:spPr>
            <a:xfrm rot="5400000">
              <a:off x="2018634" y="3046820"/>
              <a:ext cx="2014532" cy="369332"/>
            </a:xfrm>
            <a:prstGeom prst="rect">
              <a:avLst/>
            </a:prstGeom>
            <a:solidFill>
              <a:srgbClr val="C3B541"/>
            </a:solidFill>
          </p:spPr>
          <p:txBody>
            <a:bodyPr wrap="square" rtlCol="0">
              <a:spAutoFit/>
            </a:bodyPr>
            <a:lstStyle/>
            <a:p>
              <a:r>
                <a:rPr lang="en-BR" dirty="0">
                  <a:solidFill>
                    <a:schemeClr val="bg1"/>
                  </a:solidFill>
                </a:rPr>
                <a:t>Conjunto de Dados</a:t>
              </a:r>
            </a:p>
          </p:txBody>
        </p:sp>
        <p:sp>
          <p:nvSpPr>
            <p:cNvPr id="6" name="TextBox 5">
              <a:extLst>
                <a:ext uri="{FF2B5EF4-FFF2-40B4-BE49-F238E27FC236}">
                  <a16:creationId xmlns:a16="http://schemas.microsoft.com/office/drawing/2014/main" id="{175A5C1D-8517-F505-C737-9C96294A8D27}"/>
                </a:ext>
              </a:extLst>
            </p:cNvPr>
            <p:cNvSpPr txBox="1"/>
            <p:nvPr/>
          </p:nvSpPr>
          <p:spPr>
            <a:xfrm>
              <a:off x="3558822" y="2137366"/>
              <a:ext cx="915635" cy="369332"/>
            </a:xfrm>
            <a:prstGeom prst="rect">
              <a:avLst/>
            </a:prstGeom>
            <a:solidFill>
              <a:srgbClr val="B23532"/>
            </a:solidFill>
          </p:spPr>
          <p:txBody>
            <a:bodyPr wrap="none" rtlCol="0">
              <a:spAutoFit/>
            </a:bodyPr>
            <a:lstStyle/>
            <a:p>
              <a:r>
                <a:rPr lang="en-BR" dirty="0">
                  <a:solidFill>
                    <a:schemeClr val="bg1"/>
                  </a:solidFill>
                </a:rPr>
                <a:t>Mínimo</a:t>
              </a:r>
            </a:p>
          </p:txBody>
        </p:sp>
        <p:sp>
          <p:nvSpPr>
            <p:cNvPr id="7" name="TextBox 6">
              <a:extLst>
                <a:ext uri="{FF2B5EF4-FFF2-40B4-BE49-F238E27FC236}">
                  <a16:creationId xmlns:a16="http://schemas.microsoft.com/office/drawing/2014/main" id="{5AD2D7D7-3A77-96A3-E8AF-D51FBE042E07}"/>
                </a:ext>
              </a:extLst>
            </p:cNvPr>
            <p:cNvSpPr txBox="1"/>
            <p:nvPr/>
          </p:nvSpPr>
          <p:spPr>
            <a:xfrm>
              <a:off x="3558823" y="2739517"/>
              <a:ext cx="1420950" cy="369332"/>
            </a:xfrm>
            <a:prstGeom prst="rect">
              <a:avLst/>
            </a:prstGeom>
            <a:solidFill>
              <a:srgbClr val="AE6F35"/>
            </a:solidFill>
          </p:spPr>
          <p:txBody>
            <a:bodyPr wrap="square" rtlCol="0">
              <a:spAutoFit/>
            </a:bodyPr>
            <a:lstStyle/>
            <a:p>
              <a:r>
                <a:rPr lang="en-BR" dirty="0">
                  <a:solidFill>
                    <a:schemeClr val="bg1"/>
                  </a:solidFill>
                </a:rPr>
                <a:t>Extensível</a:t>
              </a:r>
            </a:p>
          </p:txBody>
        </p:sp>
        <p:sp>
          <p:nvSpPr>
            <p:cNvPr id="8" name="TextBox 7">
              <a:extLst>
                <a:ext uri="{FF2B5EF4-FFF2-40B4-BE49-F238E27FC236}">
                  <a16:creationId xmlns:a16="http://schemas.microsoft.com/office/drawing/2014/main" id="{73C722FE-7519-0226-304C-BBE01A870B90}"/>
                </a:ext>
              </a:extLst>
            </p:cNvPr>
            <p:cNvSpPr txBox="1"/>
            <p:nvPr/>
          </p:nvSpPr>
          <p:spPr>
            <a:xfrm>
              <a:off x="3558823" y="3383251"/>
              <a:ext cx="1952291" cy="523220"/>
            </a:xfrm>
            <a:prstGeom prst="rect">
              <a:avLst/>
            </a:prstGeom>
            <a:solidFill>
              <a:srgbClr val="A89C39"/>
            </a:solidFill>
          </p:spPr>
          <p:txBody>
            <a:bodyPr wrap="square" rtlCol="0">
              <a:spAutoFit/>
            </a:bodyPr>
            <a:lstStyle/>
            <a:p>
              <a:r>
                <a:rPr lang="en-BR" sz="1400" dirty="0">
                  <a:solidFill>
                    <a:schemeClr val="bg1"/>
                  </a:solidFill>
                </a:rPr>
                <a:t>Independente de especialidades</a:t>
              </a:r>
            </a:p>
          </p:txBody>
        </p:sp>
        <p:sp>
          <p:nvSpPr>
            <p:cNvPr id="9" name="TextBox 8">
              <a:extLst>
                <a:ext uri="{FF2B5EF4-FFF2-40B4-BE49-F238E27FC236}">
                  <a16:creationId xmlns:a16="http://schemas.microsoft.com/office/drawing/2014/main" id="{84AA740E-59FA-4E81-9316-5251DA3BBCBC}"/>
                </a:ext>
              </a:extLst>
            </p:cNvPr>
            <p:cNvSpPr txBox="1"/>
            <p:nvPr/>
          </p:nvSpPr>
          <p:spPr>
            <a:xfrm>
              <a:off x="3558822" y="4047442"/>
              <a:ext cx="2261210" cy="307777"/>
            </a:xfrm>
            <a:prstGeom prst="rect">
              <a:avLst/>
            </a:prstGeom>
            <a:solidFill>
              <a:srgbClr val="82A43B"/>
            </a:solidFill>
          </p:spPr>
          <p:txBody>
            <a:bodyPr wrap="square" rtlCol="0">
              <a:spAutoFit/>
            </a:bodyPr>
            <a:lstStyle/>
            <a:p>
              <a:r>
                <a:rPr lang="en-BR" sz="1400" dirty="0">
                  <a:solidFill>
                    <a:schemeClr val="bg1"/>
                  </a:solidFill>
                </a:rPr>
                <a:t>Independente de Condições</a:t>
              </a:r>
            </a:p>
          </p:txBody>
        </p:sp>
        <p:sp>
          <p:nvSpPr>
            <p:cNvPr id="12" name="TextBox 11">
              <a:extLst>
                <a:ext uri="{FF2B5EF4-FFF2-40B4-BE49-F238E27FC236}">
                  <a16:creationId xmlns:a16="http://schemas.microsoft.com/office/drawing/2014/main" id="{FBB58540-232B-49F7-B9D9-68D80B7A804D}"/>
                </a:ext>
              </a:extLst>
            </p:cNvPr>
            <p:cNvSpPr txBox="1"/>
            <p:nvPr/>
          </p:nvSpPr>
          <p:spPr>
            <a:xfrm>
              <a:off x="3324661" y="5156983"/>
              <a:ext cx="2771339" cy="338554"/>
            </a:xfrm>
            <a:prstGeom prst="rect">
              <a:avLst/>
            </a:prstGeom>
            <a:solidFill>
              <a:srgbClr val="1D3C66"/>
            </a:solidFill>
          </p:spPr>
          <p:txBody>
            <a:bodyPr wrap="square" rtlCol="0">
              <a:spAutoFit/>
            </a:bodyPr>
            <a:lstStyle/>
            <a:p>
              <a:r>
                <a:rPr lang="en-BR" sz="1600" dirty="0">
                  <a:solidFill>
                    <a:schemeClr val="bg1"/>
                  </a:solidFill>
                </a:rPr>
                <a:t>.. </a:t>
              </a:r>
              <a:r>
                <a:rPr lang="en-US" sz="1600" dirty="0">
                  <a:solidFill>
                    <a:schemeClr val="bg1"/>
                  </a:solidFill>
                </a:rPr>
                <a:t>mas </a:t>
              </a:r>
              <a:r>
                <a:rPr lang="en-US" sz="1600" dirty="0" err="1">
                  <a:solidFill>
                    <a:schemeClr val="bg1"/>
                  </a:solidFill>
                </a:rPr>
                <a:t>clínicamente</a:t>
              </a:r>
              <a:r>
                <a:rPr lang="en-US" sz="1600" dirty="0">
                  <a:solidFill>
                    <a:schemeClr val="bg1"/>
                  </a:solidFill>
                </a:rPr>
                <a:t> </a:t>
              </a:r>
              <a:r>
                <a:rPr lang="en-US" sz="1600" dirty="0" err="1">
                  <a:solidFill>
                    <a:schemeClr val="bg1"/>
                  </a:solidFill>
                </a:rPr>
                <a:t>relevante</a:t>
              </a:r>
              <a:endParaRPr lang="en-BR" sz="1600" dirty="0">
                <a:solidFill>
                  <a:schemeClr val="bg1"/>
                </a:solidFill>
              </a:endParaRPr>
            </a:p>
          </p:txBody>
        </p:sp>
        <p:sp>
          <p:nvSpPr>
            <p:cNvPr id="13" name="TextBox 12">
              <a:extLst>
                <a:ext uri="{FF2B5EF4-FFF2-40B4-BE49-F238E27FC236}">
                  <a16:creationId xmlns:a16="http://schemas.microsoft.com/office/drawing/2014/main" id="{A9CD86B3-C5A4-CBCB-B873-83D92FFEF42C}"/>
                </a:ext>
              </a:extLst>
            </p:cNvPr>
            <p:cNvSpPr txBox="1"/>
            <p:nvPr/>
          </p:nvSpPr>
          <p:spPr>
            <a:xfrm>
              <a:off x="6380282" y="2137366"/>
              <a:ext cx="1587486" cy="369332"/>
            </a:xfrm>
            <a:prstGeom prst="rect">
              <a:avLst/>
            </a:prstGeom>
            <a:solidFill>
              <a:srgbClr val="4173B1"/>
            </a:solidFill>
          </p:spPr>
          <p:txBody>
            <a:bodyPr wrap="none" rtlCol="0">
              <a:spAutoFit/>
            </a:bodyPr>
            <a:lstStyle/>
            <a:p>
              <a:r>
                <a:rPr lang="en-BR" dirty="0">
                  <a:solidFill>
                    <a:schemeClr val="bg1"/>
                  </a:solidFill>
                </a:rPr>
                <a:t>Implementável</a:t>
              </a:r>
            </a:p>
          </p:txBody>
        </p:sp>
        <p:sp>
          <p:nvSpPr>
            <p:cNvPr id="15" name="TextBox 14">
              <a:extLst>
                <a:ext uri="{FF2B5EF4-FFF2-40B4-BE49-F238E27FC236}">
                  <a16:creationId xmlns:a16="http://schemas.microsoft.com/office/drawing/2014/main" id="{2D00B032-0D19-0759-55EB-4B3BA328B935}"/>
                </a:ext>
              </a:extLst>
            </p:cNvPr>
            <p:cNvSpPr txBox="1"/>
            <p:nvPr/>
          </p:nvSpPr>
          <p:spPr>
            <a:xfrm>
              <a:off x="6380282" y="2770295"/>
              <a:ext cx="2487156" cy="338554"/>
            </a:xfrm>
            <a:prstGeom prst="rect">
              <a:avLst/>
            </a:prstGeom>
            <a:solidFill>
              <a:srgbClr val="4173B1"/>
            </a:solidFill>
          </p:spPr>
          <p:txBody>
            <a:bodyPr wrap="none" rtlCol="0">
              <a:spAutoFit/>
            </a:bodyPr>
            <a:lstStyle/>
            <a:p>
              <a:r>
                <a:rPr lang="en-BR" sz="1600" dirty="0">
                  <a:solidFill>
                    <a:schemeClr val="bg1"/>
                  </a:solidFill>
                </a:rPr>
                <a:t>Aplicabilidade internacional</a:t>
              </a:r>
            </a:p>
          </p:txBody>
        </p:sp>
        <p:sp>
          <p:nvSpPr>
            <p:cNvPr id="16" name="TextBox 15">
              <a:extLst>
                <a:ext uri="{FF2B5EF4-FFF2-40B4-BE49-F238E27FC236}">
                  <a16:creationId xmlns:a16="http://schemas.microsoft.com/office/drawing/2014/main" id="{D96CF2C8-5970-E065-AD42-A24CA688F7E8}"/>
                </a:ext>
              </a:extLst>
            </p:cNvPr>
            <p:cNvSpPr txBox="1"/>
            <p:nvPr/>
          </p:nvSpPr>
          <p:spPr>
            <a:xfrm>
              <a:off x="6380282" y="3475584"/>
              <a:ext cx="1908728" cy="338554"/>
            </a:xfrm>
            <a:prstGeom prst="rect">
              <a:avLst/>
            </a:prstGeom>
            <a:solidFill>
              <a:srgbClr val="6D93C1"/>
            </a:solidFill>
          </p:spPr>
          <p:txBody>
            <a:bodyPr wrap="none" rtlCol="0">
              <a:spAutoFit/>
            </a:bodyPr>
            <a:lstStyle/>
            <a:p>
              <a:r>
                <a:rPr lang="en-BR" sz="1600" dirty="0">
                  <a:solidFill>
                    <a:schemeClr val="bg1"/>
                  </a:solidFill>
                </a:rPr>
                <a:t>Extensível e aberto   </a:t>
              </a:r>
            </a:p>
          </p:txBody>
        </p:sp>
        <p:sp>
          <p:nvSpPr>
            <p:cNvPr id="17" name="TextBox 16">
              <a:extLst>
                <a:ext uri="{FF2B5EF4-FFF2-40B4-BE49-F238E27FC236}">
                  <a16:creationId xmlns:a16="http://schemas.microsoft.com/office/drawing/2014/main" id="{047A9BAA-08D6-89A5-9A7E-B588777A5C2E}"/>
                </a:ext>
              </a:extLst>
            </p:cNvPr>
            <p:cNvSpPr txBox="1"/>
            <p:nvPr/>
          </p:nvSpPr>
          <p:spPr>
            <a:xfrm>
              <a:off x="6380282" y="4094907"/>
              <a:ext cx="1140184" cy="338554"/>
            </a:xfrm>
            <a:prstGeom prst="rect">
              <a:avLst/>
            </a:prstGeom>
            <a:solidFill>
              <a:srgbClr val="82A0C3"/>
            </a:solidFill>
          </p:spPr>
          <p:txBody>
            <a:bodyPr wrap="none" rtlCol="0">
              <a:spAutoFit/>
            </a:bodyPr>
            <a:lstStyle/>
            <a:p>
              <a:r>
                <a:rPr lang="en-BR" sz="1600" dirty="0">
                  <a:solidFill>
                    <a:schemeClr val="bg1"/>
                  </a:solidFill>
                </a:rPr>
                <a:t>Sustentável</a:t>
              </a:r>
            </a:p>
          </p:txBody>
        </p:sp>
        <p:sp>
          <p:nvSpPr>
            <p:cNvPr id="18" name="TextBox 17">
              <a:extLst>
                <a:ext uri="{FF2B5EF4-FFF2-40B4-BE49-F238E27FC236}">
                  <a16:creationId xmlns:a16="http://schemas.microsoft.com/office/drawing/2014/main" id="{8FC17D87-2470-DE92-1B96-BA6ADD7822F1}"/>
                </a:ext>
              </a:extLst>
            </p:cNvPr>
            <p:cNvSpPr txBox="1"/>
            <p:nvPr/>
          </p:nvSpPr>
          <p:spPr>
            <a:xfrm rot="5400000">
              <a:off x="8620466" y="3135921"/>
              <a:ext cx="1189605" cy="338554"/>
            </a:xfrm>
            <a:prstGeom prst="rect">
              <a:avLst/>
            </a:prstGeom>
            <a:solidFill>
              <a:srgbClr val="356BAB"/>
            </a:solidFill>
          </p:spPr>
          <p:txBody>
            <a:bodyPr wrap="square" rtlCol="0">
              <a:spAutoFit/>
            </a:bodyPr>
            <a:lstStyle/>
            <a:p>
              <a:r>
                <a:rPr lang="en-BR" sz="1600" dirty="0">
                  <a:solidFill>
                    <a:schemeClr val="bg1"/>
                  </a:solidFill>
                </a:rPr>
                <a:t>Princípios</a:t>
              </a:r>
            </a:p>
          </p:txBody>
        </p:sp>
      </p:grpSp>
    </p:spTree>
    <p:extLst>
      <p:ext uri="{BB962C8B-B14F-4D97-AF65-F5344CB8AC3E}">
        <p14:creationId xmlns:p14="http://schemas.microsoft.com/office/powerpoint/2010/main" val="2285288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19EF4-4C26-1E62-FCD8-850181F93EAB}"/>
              </a:ext>
            </a:extLst>
          </p:cNvPr>
          <p:cNvSpPr>
            <a:spLocks noGrp="1"/>
          </p:cNvSpPr>
          <p:nvPr>
            <p:ph type="title"/>
          </p:nvPr>
        </p:nvSpPr>
        <p:spPr/>
        <p:txBody>
          <a:bodyPr>
            <a:normAutofit fontScale="90000"/>
          </a:bodyPr>
          <a:lstStyle/>
          <a:p>
            <a:r>
              <a:rPr lang="en-US" dirty="0"/>
              <a:t>O conjunto de dados IPS: um conjunto de </a:t>
            </a:r>
            <a:r>
              <a:rPr lang="en-US" dirty="0" err="1"/>
              <a:t>blocos</a:t>
            </a:r>
            <a:r>
              <a:rPr lang="en-US" dirty="0"/>
              <a:t> de dados </a:t>
            </a:r>
            <a:r>
              <a:rPr lang="en-US" dirty="0" err="1"/>
              <a:t>reutilizáveis</a:t>
            </a:r>
            <a:endParaRPr lang="en-BR" dirty="0"/>
          </a:p>
        </p:txBody>
      </p:sp>
      <p:sp>
        <p:nvSpPr>
          <p:cNvPr id="3" name="Content Placeholder 2">
            <a:extLst>
              <a:ext uri="{FF2B5EF4-FFF2-40B4-BE49-F238E27FC236}">
                <a16:creationId xmlns:a16="http://schemas.microsoft.com/office/drawing/2014/main" id="{5B542715-D8C9-98F7-946B-B3936FABF339}"/>
              </a:ext>
            </a:extLst>
          </p:cNvPr>
          <p:cNvSpPr>
            <a:spLocks noGrp="1"/>
          </p:cNvSpPr>
          <p:nvPr>
            <p:ph idx="1"/>
          </p:nvPr>
        </p:nvSpPr>
        <p:spPr/>
        <p:txBody>
          <a:bodyPr/>
          <a:lstStyle/>
          <a:p>
            <a:endParaRPr lang="en-BR"/>
          </a:p>
        </p:txBody>
      </p:sp>
      <p:pic>
        <p:nvPicPr>
          <p:cNvPr id="4" name="Picture 3">
            <a:extLst>
              <a:ext uri="{FF2B5EF4-FFF2-40B4-BE49-F238E27FC236}">
                <a16:creationId xmlns:a16="http://schemas.microsoft.com/office/drawing/2014/main" id="{5547239F-0B72-6885-555B-BB2B5D070FAA}"/>
              </a:ext>
            </a:extLst>
          </p:cNvPr>
          <p:cNvPicPr>
            <a:picLocks noChangeAspect="1"/>
          </p:cNvPicPr>
          <p:nvPr/>
        </p:nvPicPr>
        <p:blipFill>
          <a:blip r:embed="rId2"/>
          <a:stretch>
            <a:fillRect/>
          </a:stretch>
        </p:blipFill>
        <p:spPr>
          <a:xfrm>
            <a:off x="191069" y="1302251"/>
            <a:ext cx="11693677" cy="4675468"/>
          </a:xfrm>
          <a:prstGeom prst="rect">
            <a:avLst/>
          </a:prstGeom>
        </p:spPr>
      </p:pic>
      <p:sp>
        <p:nvSpPr>
          <p:cNvPr id="5" name="TextBox 4">
            <a:extLst>
              <a:ext uri="{FF2B5EF4-FFF2-40B4-BE49-F238E27FC236}">
                <a16:creationId xmlns:a16="http://schemas.microsoft.com/office/drawing/2014/main" id="{BBC196EF-94B3-06BB-0959-B7B21387FFC6}"/>
              </a:ext>
            </a:extLst>
          </p:cNvPr>
          <p:cNvSpPr txBox="1"/>
          <p:nvPr/>
        </p:nvSpPr>
        <p:spPr>
          <a:xfrm>
            <a:off x="7232176" y="2606723"/>
            <a:ext cx="4121624" cy="461665"/>
          </a:xfrm>
          <a:prstGeom prst="rect">
            <a:avLst/>
          </a:prstGeom>
          <a:solidFill>
            <a:schemeClr val="bg1"/>
          </a:solidFill>
        </p:spPr>
        <p:txBody>
          <a:bodyPr wrap="square" rtlCol="0">
            <a:spAutoFit/>
          </a:bodyPr>
          <a:lstStyle/>
          <a:p>
            <a:r>
              <a:rPr lang="en-BR" sz="2400" dirty="0"/>
              <a:t>Um documento com secções</a:t>
            </a:r>
          </a:p>
        </p:txBody>
      </p:sp>
    </p:spTree>
    <p:extLst>
      <p:ext uri="{BB962C8B-B14F-4D97-AF65-F5344CB8AC3E}">
        <p14:creationId xmlns:p14="http://schemas.microsoft.com/office/powerpoint/2010/main" val="1751172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AB44CC8-6731-4975-277E-3D9373B63A15}"/>
              </a:ext>
            </a:extLst>
          </p:cNvPr>
          <p:cNvPicPr>
            <a:picLocks noChangeAspect="1"/>
          </p:cNvPicPr>
          <p:nvPr/>
        </p:nvPicPr>
        <p:blipFill>
          <a:blip r:embed="rId2"/>
          <a:stretch>
            <a:fillRect/>
          </a:stretch>
        </p:blipFill>
        <p:spPr>
          <a:xfrm>
            <a:off x="259493" y="463969"/>
            <a:ext cx="6487298" cy="3431111"/>
          </a:xfrm>
          <a:prstGeom prst="rect">
            <a:avLst/>
          </a:prstGeom>
        </p:spPr>
      </p:pic>
      <p:pic>
        <p:nvPicPr>
          <p:cNvPr id="3" name="Picture 2">
            <a:extLst>
              <a:ext uri="{FF2B5EF4-FFF2-40B4-BE49-F238E27FC236}">
                <a16:creationId xmlns:a16="http://schemas.microsoft.com/office/drawing/2014/main" id="{ECDB2880-F5F4-F358-FE38-71354F246706}"/>
              </a:ext>
            </a:extLst>
          </p:cNvPr>
          <p:cNvPicPr>
            <a:picLocks noChangeAspect="1"/>
          </p:cNvPicPr>
          <p:nvPr/>
        </p:nvPicPr>
        <p:blipFill>
          <a:blip r:embed="rId3"/>
          <a:stretch>
            <a:fillRect/>
          </a:stretch>
        </p:blipFill>
        <p:spPr>
          <a:xfrm>
            <a:off x="259493" y="3993227"/>
            <a:ext cx="5029200" cy="2659927"/>
          </a:xfrm>
          <a:prstGeom prst="rect">
            <a:avLst/>
          </a:prstGeom>
        </p:spPr>
      </p:pic>
      <p:pic>
        <p:nvPicPr>
          <p:cNvPr id="4" name="Picture 3">
            <a:extLst>
              <a:ext uri="{FF2B5EF4-FFF2-40B4-BE49-F238E27FC236}">
                <a16:creationId xmlns:a16="http://schemas.microsoft.com/office/drawing/2014/main" id="{13C826EE-57BE-1A19-7D38-8A721FE64CE2}"/>
              </a:ext>
            </a:extLst>
          </p:cNvPr>
          <p:cNvPicPr>
            <a:picLocks noChangeAspect="1"/>
          </p:cNvPicPr>
          <p:nvPr/>
        </p:nvPicPr>
        <p:blipFill>
          <a:blip r:embed="rId4"/>
          <a:stretch>
            <a:fillRect/>
          </a:stretch>
        </p:blipFill>
        <p:spPr>
          <a:xfrm>
            <a:off x="5807675" y="3561889"/>
            <a:ext cx="5609967" cy="2967093"/>
          </a:xfrm>
          <a:prstGeom prst="rect">
            <a:avLst/>
          </a:prstGeom>
        </p:spPr>
      </p:pic>
      <p:sp>
        <p:nvSpPr>
          <p:cNvPr id="5" name="TextBox 4">
            <a:extLst>
              <a:ext uri="{FF2B5EF4-FFF2-40B4-BE49-F238E27FC236}">
                <a16:creationId xmlns:a16="http://schemas.microsoft.com/office/drawing/2014/main" id="{286EB4AB-BBC1-8EC3-AABE-6755D702C5DF}"/>
              </a:ext>
            </a:extLst>
          </p:cNvPr>
          <p:cNvSpPr txBox="1"/>
          <p:nvPr/>
        </p:nvSpPr>
        <p:spPr>
          <a:xfrm>
            <a:off x="7166919" y="345989"/>
            <a:ext cx="4337222" cy="1815882"/>
          </a:xfrm>
          <a:prstGeom prst="rect">
            <a:avLst/>
          </a:prstGeom>
          <a:noFill/>
        </p:spPr>
        <p:txBody>
          <a:bodyPr wrap="square" rtlCol="0">
            <a:spAutoFit/>
          </a:bodyPr>
          <a:lstStyle/>
          <a:p>
            <a:r>
              <a:rPr lang="en-BR" sz="2800" dirty="0"/>
              <a:t>Implementações Internacionais do IPS</a:t>
            </a:r>
          </a:p>
          <a:p>
            <a:endParaRPr lang="en-BR" sz="2800" dirty="0"/>
          </a:p>
          <a:p>
            <a:endParaRPr lang="en-BR" sz="2800" dirty="0"/>
          </a:p>
        </p:txBody>
      </p:sp>
      <p:sp>
        <p:nvSpPr>
          <p:cNvPr id="6" name="TextBox 5">
            <a:extLst>
              <a:ext uri="{FF2B5EF4-FFF2-40B4-BE49-F238E27FC236}">
                <a16:creationId xmlns:a16="http://schemas.microsoft.com/office/drawing/2014/main" id="{952A26FE-4487-E25E-163E-8A7546298A15}"/>
              </a:ext>
            </a:extLst>
          </p:cNvPr>
          <p:cNvSpPr txBox="1"/>
          <p:nvPr/>
        </p:nvSpPr>
        <p:spPr>
          <a:xfrm>
            <a:off x="2668142" y="6468488"/>
            <a:ext cx="8157298" cy="369332"/>
          </a:xfrm>
          <a:prstGeom prst="rect">
            <a:avLst/>
          </a:prstGeom>
          <a:noFill/>
        </p:spPr>
        <p:txBody>
          <a:bodyPr wrap="none" rtlCol="0">
            <a:spAutoFit/>
          </a:bodyPr>
          <a:lstStyle/>
          <a:p>
            <a:r>
              <a:rPr lang="en-BR" dirty="0"/>
              <a:t>Fonte:</a:t>
            </a:r>
            <a:r>
              <a:rPr lang="en-US" dirty="0">
                <a:hlinkClick r:id="rId5"/>
              </a:rPr>
              <a:t>https://international-patient-</a:t>
            </a:r>
            <a:r>
              <a:rPr lang="en-US" dirty="0" err="1">
                <a:hlinkClick r:id="rId5"/>
              </a:rPr>
              <a:t>summary.net</a:t>
            </a:r>
            <a:r>
              <a:rPr lang="en-US" dirty="0">
                <a:hlinkClick r:id="rId5"/>
              </a:rPr>
              <a:t>/implementations-across-the-globe/</a:t>
            </a:r>
            <a:endParaRPr lang="en-BR" dirty="0"/>
          </a:p>
        </p:txBody>
      </p:sp>
    </p:spTree>
    <p:extLst>
      <p:ext uri="{BB962C8B-B14F-4D97-AF65-F5344CB8AC3E}">
        <p14:creationId xmlns:p14="http://schemas.microsoft.com/office/powerpoint/2010/main" val="20515847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65197C6-1C78-C1A1-E371-69A98C1BF255}"/>
              </a:ext>
            </a:extLst>
          </p:cNvPr>
          <p:cNvSpPr txBox="1"/>
          <p:nvPr/>
        </p:nvSpPr>
        <p:spPr>
          <a:xfrm>
            <a:off x="4010297" y="5355771"/>
            <a:ext cx="2033121" cy="369332"/>
          </a:xfrm>
          <a:prstGeom prst="rect">
            <a:avLst/>
          </a:prstGeom>
          <a:noFill/>
        </p:spPr>
        <p:txBody>
          <a:bodyPr wrap="none" rtlCol="0">
            <a:spAutoFit/>
          </a:bodyPr>
          <a:lstStyle/>
          <a:p>
            <a:r>
              <a:rPr lang="en-US" dirty="0">
                <a:hlinkClick r:id="rId2"/>
              </a:rPr>
              <a:t>https://</a:t>
            </a:r>
            <a:r>
              <a:rPr lang="en-US" dirty="0" err="1">
                <a:hlinkClick r:id="rId2"/>
              </a:rPr>
              <a:t>gdhp.health</a:t>
            </a:r>
            <a:endParaRPr lang="en-BR" dirty="0"/>
          </a:p>
        </p:txBody>
      </p:sp>
      <p:pic>
        <p:nvPicPr>
          <p:cNvPr id="4" name="Picture 3">
            <a:extLst>
              <a:ext uri="{FF2B5EF4-FFF2-40B4-BE49-F238E27FC236}">
                <a16:creationId xmlns:a16="http://schemas.microsoft.com/office/drawing/2014/main" id="{659CFF90-53B4-F580-1B0C-CE7E5C250E41}"/>
              </a:ext>
            </a:extLst>
          </p:cNvPr>
          <p:cNvPicPr>
            <a:picLocks noChangeAspect="1"/>
          </p:cNvPicPr>
          <p:nvPr/>
        </p:nvPicPr>
        <p:blipFill>
          <a:blip r:embed="rId3"/>
          <a:stretch>
            <a:fillRect/>
          </a:stretch>
        </p:blipFill>
        <p:spPr>
          <a:xfrm>
            <a:off x="1738426" y="739302"/>
            <a:ext cx="7772400" cy="4107365"/>
          </a:xfrm>
          <a:prstGeom prst="rect">
            <a:avLst/>
          </a:prstGeom>
        </p:spPr>
      </p:pic>
    </p:spTree>
    <p:extLst>
      <p:ext uri="{BB962C8B-B14F-4D97-AF65-F5344CB8AC3E}">
        <p14:creationId xmlns:p14="http://schemas.microsoft.com/office/powerpoint/2010/main" val="1094996780"/>
      </p:ext>
    </p:extLst>
  </p:cSld>
  <p:clrMapOvr>
    <a:masterClrMapping/>
  </p:clrMapOvr>
</p:sld>
</file>

<file path=ppt/theme/theme1.xml><?xml version="1.0" encoding="utf-8"?>
<a:theme xmlns:a="http://schemas.openxmlformats.org/drawingml/2006/main" name="Office Theme">
  <a:themeElements>
    <a:clrScheme name="Custom 24">
      <a:dk1>
        <a:srgbClr val="000000"/>
      </a:dk1>
      <a:lt1>
        <a:srgbClr val="FFFFFF"/>
      </a:lt1>
      <a:dk2>
        <a:srgbClr val="0E2841"/>
      </a:dk2>
      <a:lt2>
        <a:srgbClr val="E8E8E8"/>
      </a:lt2>
      <a:accent1>
        <a:srgbClr val="156082"/>
      </a:accent1>
      <a:accent2>
        <a:srgbClr val="2E9CB8"/>
      </a:accent2>
      <a:accent3>
        <a:srgbClr val="C80724"/>
      </a:accent3>
      <a:accent4>
        <a:srgbClr val="E97132"/>
      </a:accent4>
      <a:accent5>
        <a:srgbClr val="196B24"/>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4096</TotalTime>
  <Words>1085</Words>
  <Application>Microsoft Macintosh PowerPoint</Application>
  <PresentationFormat>Widescreen</PresentationFormat>
  <Paragraphs>99</Paragraphs>
  <Slides>23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Aptos</vt:lpstr>
      <vt:lpstr>Aptos Display</vt:lpstr>
      <vt:lpstr>Arial</vt:lpstr>
      <vt:lpstr>Calibri</vt:lpstr>
      <vt:lpstr>Graphik</vt:lpstr>
      <vt:lpstr>Office Theme</vt:lpstr>
      <vt:lpstr>  IPS – Brasil Sumário Internacional do Paciente  (International Patient Summary)</vt:lpstr>
      <vt:lpstr>Declaração</vt:lpstr>
      <vt:lpstr>Agenda</vt:lpstr>
      <vt:lpstr>A história do Sumário Internacional do Paciente</vt:lpstr>
      <vt:lpstr>Sumário Internacional do Paciente (IPS - International Patient Summary)</vt:lpstr>
      <vt:lpstr>Princípios do Sumário Internacional do Paciente -SIP</vt:lpstr>
      <vt:lpstr>O conjunto de dados IPS: um conjunto de blocos de dados reutilizáveis</vt:lpstr>
      <vt:lpstr>PowerPoint Presentation</vt:lpstr>
      <vt:lpstr>PowerPoint Presentation</vt:lpstr>
      <vt:lpstr>Países membros da GDHP</vt:lpstr>
      <vt:lpstr>PowerPoint Presentation</vt:lpstr>
      <vt:lpstr>PowerPoint Presentation</vt:lpstr>
      <vt:lpstr>PowerPoint Presentation</vt:lpstr>
      <vt:lpstr>IPS-BRASIL</vt:lpstr>
      <vt:lpstr>IPS –Brasil</vt:lpstr>
      <vt:lpstr>PowerPoint Presentation</vt:lpstr>
      <vt:lpstr>Estado atual do projeto IPS-Brasil</vt:lpstr>
      <vt:lpstr>PowerPoint Presentation</vt:lpstr>
      <vt:lpstr>PowerPoint Presentation</vt:lpstr>
      <vt:lpstr>Perfil Practioner IPS-Brasil</vt:lpstr>
      <vt:lpstr>Decisões de design do GI IPS Brasil</vt:lpstr>
      <vt:lpstr> </vt:lpstr>
      <vt:lpstr>Obrigada.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OBM – Ontologia Brasileira de Medicamentos</dc:title>
  <dc:creator>Beatriz de Faria Leao</dc:creator>
  <cp:lastModifiedBy>Beatriz de Faria Leao</cp:lastModifiedBy>
  <cp:revision>8</cp:revision>
  <dcterms:created xsi:type="dcterms:W3CDTF">2023-05-20T17:08:09Z</dcterms:created>
  <dcterms:modified xsi:type="dcterms:W3CDTF">2023-05-26T17:50:16Z</dcterms:modified>
</cp:coreProperties>
</file>

<file path=docProps/thumbnail.jpeg>
</file>